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899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221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8509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84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78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193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61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5489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358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800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656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8C46D-23D4-40F4-9E14-D00B0C729104}" type="datetimeFigureOut">
              <a:rPr lang="fr-CA" smtClean="0"/>
              <a:t>2018-09-24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E687-AA3F-4178-A2A9-BD29B02236A3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419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prof.qc.ca/BV/Pages/f1012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prof.qc.ca/BV/Pages/f1136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</a:t>
            </a:r>
            <a:r>
              <a:rPr lang="fr-CA" noProof="1" smtClean="0"/>
              <a:t>déterminants</a:t>
            </a:r>
            <a:r>
              <a:rPr lang="en-CA" dirty="0" smtClean="0"/>
              <a:t>	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Secondaire 5 - Enrichi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448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Déterminant</a:t>
            </a:r>
            <a:r>
              <a:rPr lang="en-CA" dirty="0" smtClean="0"/>
              <a:t> </a:t>
            </a:r>
            <a:r>
              <a:rPr lang="en-CA" dirty="0" err="1" smtClean="0"/>
              <a:t>partitif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/>
              <a:t>​​​Le déterminant partitif </a:t>
            </a:r>
            <a:r>
              <a:rPr lang="fr-CA" dirty="0"/>
              <a:t>est employé devant un nom que l’on ne peut pas </a:t>
            </a:r>
            <a:r>
              <a:rPr lang="fr-CA" dirty="0" smtClean="0"/>
              <a:t>compter </a:t>
            </a:r>
            <a:r>
              <a:rPr lang="fr-CA" dirty="0"/>
              <a:t>(</a:t>
            </a:r>
            <a:r>
              <a:rPr lang="fr-CA" i="1" dirty="0" err="1"/>
              <a:t>eau</a:t>
            </a:r>
            <a:r>
              <a:rPr lang="fr-CA" dirty="0" err="1"/>
              <a:t>,</a:t>
            </a:r>
            <a:r>
              <a:rPr lang="fr-CA" i="1" dirty="0" err="1"/>
              <a:t>sable</a:t>
            </a:r>
            <a:r>
              <a:rPr lang="fr-CA" dirty="0"/>
              <a:t>,</a:t>
            </a:r>
            <a:r>
              <a:rPr lang="fr-CA" i="1" dirty="0"/>
              <a:t> farine</a:t>
            </a:r>
            <a:r>
              <a:rPr lang="fr-CA" dirty="0"/>
              <a:t>,</a:t>
            </a:r>
            <a:r>
              <a:rPr lang="fr-CA" i="1" dirty="0"/>
              <a:t> huile</a:t>
            </a:r>
            <a:r>
              <a:rPr lang="fr-CA" dirty="0"/>
              <a:t>, </a:t>
            </a:r>
            <a:r>
              <a:rPr lang="fr-CA" i="1" dirty="0"/>
              <a:t>sucre</a:t>
            </a:r>
            <a:r>
              <a:rPr lang="fr-CA" dirty="0"/>
              <a:t>, etc</a:t>
            </a:r>
            <a:r>
              <a:rPr lang="fr-CA" dirty="0" smtClean="0"/>
              <a:t>.).</a:t>
            </a:r>
          </a:p>
          <a:p>
            <a:endParaRPr lang="en-CA" dirty="0"/>
          </a:p>
          <a:p>
            <a:endParaRPr lang="fr-CA" dirty="0" smtClean="0"/>
          </a:p>
          <a:p>
            <a:endParaRPr lang="en-CA" dirty="0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37839"/>
              </p:ext>
            </p:extLst>
          </p:nvPr>
        </p:nvGraphicFramePr>
        <p:xfrm>
          <a:off x="1183342" y="2770093"/>
          <a:ext cx="8364070" cy="3173507"/>
        </p:xfrm>
        <a:graphic>
          <a:graphicData uri="http://schemas.openxmlformats.org/drawingml/2006/table">
            <a:tbl>
              <a:tblPr/>
              <a:tblGrid>
                <a:gridCol w="4129212">
                  <a:extLst>
                    <a:ext uri="{9D8B030D-6E8A-4147-A177-3AD203B41FA5}">
                      <a16:colId xmlns:a16="http://schemas.microsoft.com/office/drawing/2014/main" val="2563951283"/>
                    </a:ext>
                  </a:extLst>
                </a:gridCol>
                <a:gridCol w="4234858">
                  <a:extLst>
                    <a:ext uri="{9D8B030D-6E8A-4147-A177-3AD203B41FA5}">
                      <a16:colId xmlns:a16="http://schemas.microsoft.com/office/drawing/2014/main" val="2634608773"/>
                    </a:ext>
                  </a:extLst>
                </a:gridCol>
              </a:tblGrid>
              <a:tr h="215153">
                <a:tc>
                  <a:txBody>
                    <a:bodyPr/>
                    <a:lstStyle/>
                    <a:p>
                      <a:pPr algn="l"/>
                      <a:r>
                        <a:rPr lang="fr-CA" sz="2000" b="1">
                          <a:effectLst/>
                        </a:rPr>
                        <a:t>Masculin</a:t>
                      </a:r>
                      <a:endParaRPr lang="fr-CA" sz="200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b="1" dirty="0">
                          <a:effectLst/>
                        </a:rPr>
                        <a:t>Féminin</a:t>
                      </a:r>
                      <a:endParaRPr lang="fr-CA" sz="20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04706"/>
                  </a:ext>
                </a:extLst>
              </a:tr>
              <a:tr h="2868707">
                <a:tc>
                  <a:txBody>
                    <a:bodyPr/>
                    <a:lstStyle/>
                    <a:p>
                      <a:pPr algn="l"/>
                      <a:r>
                        <a:rPr lang="fr-CA" sz="2000" b="1">
                          <a:effectLst/>
                        </a:rPr>
                        <a:t>1.</a:t>
                      </a:r>
                      <a:r>
                        <a:rPr lang="fr-CA" sz="2000" i="1">
                          <a:effectLst/>
                        </a:rPr>
                        <a:t> du</a:t>
                      </a:r>
                      <a:r>
                        <a:rPr lang="fr-CA" sz="2000">
                          <a:effectLst/>
                        </a:rPr>
                        <a:t> et </a:t>
                      </a:r>
                      <a:r>
                        <a:rPr lang="fr-CA" sz="2000" i="1">
                          <a:effectLst/>
                        </a:rPr>
                        <a:t>de</a:t>
                      </a:r>
                      <a:r>
                        <a:rPr lang="fr-CA" sz="2000">
                          <a:effectLst/>
                        </a:rPr>
                        <a:t> (devant un nom débutant par une consonne)</a:t>
                      </a:r>
                      <a:br>
                        <a:rPr lang="fr-CA" sz="2000">
                          <a:effectLst/>
                        </a:rPr>
                      </a:br>
                      <a:r>
                        <a:rPr lang="fr-CA" sz="2000" b="1">
                          <a:effectLst/>
                        </a:rPr>
                        <a:t>2. </a:t>
                      </a:r>
                      <a:r>
                        <a:rPr lang="fr-CA" sz="2000" i="1">
                          <a:effectLst/>
                        </a:rPr>
                        <a:t>de l'</a:t>
                      </a:r>
                      <a:r>
                        <a:rPr lang="fr-CA" sz="2000">
                          <a:effectLst/>
                        </a:rPr>
                        <a:t> et </a:t>
                      </a:r>
                      <a:r>
                        <a:rPr lang="fr-CA" sz="2000" i="1">
                          <a:effectLst/>
                        </a:rPr>
                        <a:t>d' </a:t>
                      </a:r>
                      <a:r>
                        <a:rPr lang="fr-CA" sz="2000">
                          <a:effectLst/>
                        </a:rPr>
                        <a:t>(devant un nom débutant par une voyelle ou un </a:t>
                      </a:r>
                      <a:r>
                        <a:rPr lang="fr-CA" sz="2000" u="none" strike="noStrike">
                          <a:solidFill>
                            <a:srgbClr val="0E6186"/>
                          </a:solidFill>
                          <a:effectLst/>
                          <a:hlinkClick r:id="rId2"/>
                        </a:rPr>
                        <a:t>h muet</a:t>
                      </a:r>
                      <a:r>
                        <a:rPr lang="fr-CA" sz="2000">
                          <a:effectLst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b="1" dirty="0">
                          <a:effectLst/>
                        </a:rPr>
                        <a:t>1. </a:t>
                      </a:r>
                      <a:r>
                        <a:rPr lang="fr-CA" sz="2000" i="1" dirty="0">
                          <a:effectLst/>
                        </a:rPr>
                        <a:t>de la</a:t>
                      </a:r>
                      <a:r>
                        <a:rPr lang="fr-CA" sz="2000" dirty="0">
                          <a:effectLst/>
                        </a:rPr>
                        <a:t> et </a:t>
                      </a:r>
                      <a:r>
                        <a:rPr lang="fr-CA" sz="2000" i="1" dirty="0">
                          <a:effectLst/>
                        </a:rPr>
                        <a:t>de</a:t>
                      </a:r>
                      <a:r>
                        <a:rPr lang="fr-CA" sz="2000" dirty="0">
                          <a:effectLst/>
                        </a:rPr>
                        <a:t> (devant un nom débutant par une consonne)</a:t>
                      </a:r>
                      <a:br>
                        <a:rPr lang="fr-CA" sz="2000" dirty="0">
                          <a:effectLst/>
                        </a:rPr>
                      </a:br>
                      <a:r>
                        <a:rPr lang="fr-CA" sz="2000" b="1" dirty="0">
                          <a:effectLst/>
                        </a:rPr>
                        <a:t>2. </a:t>
                      </a:r>
                      <a:r>
                        <a:rPr lang="fr-CA" sz="2000" i="1" dirty="0">
                          <a:effectLst/>
                        </a:rPr>
                        <a:t>de l'</a:t>
                      </a:r>
                      <a:r>
                        <a:rPr lang="fr-CA" sz="2000" dirty="0">
                          <a:effectLst/>
                        </a:rPr>
                        <a:t> et </a:t>
                      </a:r>
                      <a:r>
                        <a:rPr lang="fr-CA" sz="2000" i="1" dirty="0">
                          <a:effectLst/>
                        </a:rPr>
                        <a:t>d' </a:t>
                      </a:r>
                      <a:r>
                        <a:rPr lang="fr-CA" sz="2000" dirty="0">
                          <a:effectLst/>
                        </a:rPr>
                        <a:t>(devant un nom débutant par une voyelle ou un </a:t>
                      </a:r>
                      <a:r>
                        <a:rPr lang="fr-CA" sz="2000" u="none" strike="noStrike" dirty="0">
                          <a:solidFill>
                            <a:srgbClr val="0E6186"/>
                          </a:solidFill>
                          <a:effectLst/>
                          <a:hlinkClick r:id="rId2"/>
                        </a:rPr>
                        <a:t>h muet</a:t>
                      </a:r>
                      <a:r>
                        <a:rPr lang="fr-CA" sz="2000" dirty="0">
                          <a:effectLst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36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72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Suite …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949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qu’un</a:t>
            </a:r>
            <a:r>
              <a:rPr lang="en-CA" dirty="0" smtClean="0"/>
              <a:t> </a:t>
            </a:r>
            <a:r>
              <a:rPr lang="en-CA" dirty="0" err="1" smtClean="0"/>
              <a:t>déterminant</a:t>
            </a:r>
            <a:r>
              <a:rPr lang="en-CA" dirty="0"/>
              <a:t>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Le </a:t>
            </a:r>
            <a:r>
              <a:rPr lang="en-CA" b="1" dirty="0" err="1" smtClean="0"/>
              <a:t>déterminant</a:t>
            </a:r>
            <a:r>
              <a:rPr lang="en-CA" b="1" dirty="0" smtClean="0"/>
              <a:t> </a:t>
            </a:r>
            <a:r>
              <a:rPr lang="en-CA" dirty="0" smtClean="0"/>
              <a:t>a pour but </a:t>
            </a:r>
            <a:r>
              <a:rPr lang="en-CA" dirty="0" err="1" smtClean="0"/>
              <a:t>d’introduire</a:t>
            </a:r>
            <a:r>
              <a:rPr lang="en-CA" dirty="0" smtClean="0"/>
              <a:t> le nom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phrase.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Précède</a:t>
            </a:r>
            <a:r>
              <a:rPr lang="en-CA" dirty="0" smtClean="0"/>
              <a:t> </a:t>
            </a:r>
            <a:r>
              <a:rPr lang="en-CA" b="1" dirty="0" smtClean="0"/>
              <a:t>le nom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Obligatoire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un </a:t>
            </a:r>
            <a:r>
              <a:rPr lang="en-CA" b="1" dirty="0" smtClean="0"/>
              <a:t>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Reçoit</a:t>
            </a:r>
            <a:r>
              <a:rPr lang="en-CA" dirty="0" smtClean="0"/>
              <a:t> le genre et le </a:t>
            </a:r>
            <a:r>
              <a:rPr lang="en-CA" dirty="0" err="1" smtClean="0"/>
              <a:t>nombre</a:t>
            </a:r>
            <a:r>
              <a:rPr lang="en-CA" dirty="0" smtClean="0"/>
              <a:t> </a:t>
            </a:r>
            <a:r>
              <a:rPr lang="en-CA" b="1" dirty="0" smtClean="0"/>
              <a:t>du nom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Ex: Un </a:t>
            </a:r>
            <a:r>
              <a:rPr lang="en-CA" dirty="0" smtClean="0"/>
              <a:t>ordinateur</a:t>
            </a:r>
            <a:r>
              <a:rPr lang="en-CA" b="1" dirty="0" smtClean="0"/>
              <a:t> </a:t>
            </a:r>
            <a:r>
              <a:rPr lang="en-CA" b="1" dirty="0" smtClean="0">
                <a:sym typeface="Wingdings" panose="05000000000000000000" pitchFamily="2" charset="2"/>
              </a:rPr>
              <a:t> des </a:t>
            </a:r>
            <a:r>
              <a:rPr lang="en-CA" dirty="0" err="1" smtClean="0">
                <a:sym typeface="Wingdings" panose="05000000000000000000" pitchFamily="2" charset="2"/>
              </a:rPr>
              <a:t>ordinateurs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717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différents</a:t>
            </a:r>
            <a:r>
              <a:rPr lang="en-CA" dirty="0" smtClean="0"/>
              <a:t> types de déterminants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Défini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Indéfini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Partitif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Numéral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Possessif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Démonstratif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Interrogatif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err="1" smtClean="0"/>
              <a:t>Exclamatif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29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Les déterminants </a:t>
            </a:r>
            <a:r>
              <a:rPr lang="en-CA" dirty="0" err="1" smtClean="0"/>
              <a:t>définis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fr-CA" dirty="0" smtClean="0"/>
              <a:t>On utilise le déterminants défini lorsque </a:t>
            </a:r>
            <a:r>
              <a:rPr lang="fr-CA" dirty="0" smtClean="0"/>
              <a:t>l’objet </a:t>
            </a:r>
            <a:r>
              <a:rPr lang="fr-CA" dirty="0" smtClean="0"/>
              <a:t>désigné </a:t>
            </a:r>
            <a:r>
              <a:rPr lang="fr-CA" b="1" dirty="0" smtClean="0"/>
              <a:t>est connu et précisé</a:t>
            </a:r>
            <a:r>
              <a:rPr lang="fr-CA" dirty="0" smtClean="0"/>
              <a:t>. On peut aussi l’utiliser lorsqu’on désigne une catégorie générale. </a:t>
            </a:r>
          </a:p>
          <a:p>
            <a:r>
              <a:rPr lang="en-CA" dirty="0" smtClean="0"/>
              <a:t>Le, La , Les 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Il a rencontré </a:t>
            </a:r>
            <a:r>
              <a:rPr lang="fr-CA" b="1" dirty="0" smtClean="0"/>
              <a:t>l’</a:t>
            </a:r>
            <a:r>
              <a:rPr lang="fr-CA" dirty="0" smtClean="0"/>
              <a:t>homme en question.</a:t>
            </a:r>
          </a:p>
          <a:p>
            <a:r>
              <a:rPr lang="fr-CA" dirty="0" smtClean="0"/>
              <a:t>Katerina adore </a:t>
            </a:r>
            <a:r>
              <a:rPr lang="fr-CA" b="1" dirty="0" smtClean="0"/>
              <a:t>la</a:t>
            </a:r>
            <a:r>
              <a:rPr lang="fr-CA" dirty="0" smtClean="0"/>
              <a:t> musique. </a:t>
            </a:r>
          </a:p>
          <a:p>
            <a:r>
              <a:rPr lang="fr-CA" b="1" dirty="0" smtClean="0"/>
              <a:t>Les</a:t>
            </a:r>
            <a:r>
              <a:rPr lang="fr-CA" dirty="0" smtClean="0"/>
              <a:t> enfants de mon frère sont géniales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1679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déterminants </a:t>
            </a:r>
            <a:r>
              <a:rPr lang="en-CA" dirty="0" err="1" smtClean="0"/>
              <a:t>indéfinis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Ne marque pas </a:t>
            </a:r>
            <a:r>
              <a:rPr lang="en-CA" dirty="0" err="1" smtClean="0"/>
              <a:t>une</a:t>
            </a:r>
            <a:r>
              <a:rPr lang="en-CA" dirty="0" smtClean="0"/>
              <a:t> idée precise de </a:t>
            </a:r>
            <a:r>
              <a:rPr lang="en-CA" dirty="0" err="1" smtClean="0"/>
              <a:t>quantité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de </a:t>
            </a:r>
            <a:r>
              <a:rPr lang="en-CA" dirty="0" err="1" smtClean="0"/>
              <a:t>qualité</a:t>
            </a:r>
            <a:endParaRPr lang="en-CA" dirty="0" smtClean="0"/>
          </a:p>
          <a:p>
            <a:r>
              <a:rPr lang="en-CA" dirty="0" smtClean="0"/>
              <a:t>Information </a:t>
            </a:r>
            <a:r>
              <a:rPr lang="en-CA" dirty="0" err="1" smtClean="0"/>
              <a:t>plutôt</a:t>
            </a:r>
            <a:r>
              <a:rPr lang="en-CA" dirty="0" smtClean="0"/>
              <a:t> </a:t>
            </a:r>
            <a:r>
              <a:rPr lang="en-CA" dirty="0" err="1" smtClean="0"/>
              <a:t>vaque</a:t>
            </a:r>
            <a:r>
              <a:rPr lang="en-CA" dirty="0" smtClean="0"/>
              <a:t> sur la </a:t>
            </a:r>
            <a:r>
              <a:rPr lang="en-CA" dirty="0" err="1" smtClean="0"/>
              <a:t>réalité</a:t>
            </a:r>
            <a:r>
              <a:rPr lang="en-CA" dirty="0" smtClean="0"/>
              <a:t> </a:t>
            </a:r>
            <a:r>
              <a:rPr lang="en-CA" dirty="0" err="1" smtClean="0"/>
              <a:t>designée</a:t>
            </a:r>
            <a:r>
              <a:rPr lang="en-CA" dirty="0" smtClean="0"/>
              <a:t> par le nom qui le suit.</a:t>
            </a:r>
          </a:p>
          <a:p>
            <a:r>
              <a:rPr lang="en-CA" dirty="0" smtClean="0"/>
              <a:t>Un, </a:t>
            </a:r>
            <a:r>
              <a:rPr lang="en-CA" dirty="0" err="1" smtClean="0"/>
              <a:t>Une</a:t>
            </a:r>
            <a:r>
              <a:rPr lang="en-CA" dirty="0" smtClean="0"/>
              <a:t>, Des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Ex: </a:t>
            </a:r>
          </a:p>
          <a:p>
            <a:pPr marL="0" indent="0">
              <a:buNone/>
            </a:pPr>
            <a:r>
              <a:rPr lang="en-CA" dirty="0" err="1" smtClean="0"/>
              <a:t>J’ai</a:t>
            </a:r>
            <a:r>
              <a:rPr lang="en-CA" dirty="0" smtClean="0"/>
              <a:t> vu</a:t>
            </a:r>
            <a:r>
              <a:rPr lang="en-CA" b="1" dirty="0" smtClean="0"/>
              <a:t> un </a:t>
            </a:r>
            <a:r>
              <a:rPr lang="en-CA" dirty="0" smtClean="0"/>
              <a:t>baton de hockey </a:t>
            </a:r>
          </a:p>
          <a:p>
            <a:pPr marL="0" indent="0">
              <a:buNone/>
            </a:pPr>
            <a:r>
              <a:rPr lang="en-CA" dirty="0" err="1" smtClean="0"/>
              <a:t>J’avais</a:t>
            </a:r>
            <a:r>
              <a:rPr lang="en-CA" b="1" dirty="0" smtClean="0"/>
              <a:t> </a:t>
            </a:r>
            <a:r>
              <a:rPr lang="en-CA" b="1" dirty="0" err="1" smtClean="0"/>
              <a:t>une</a:t>
            </a:r>
            <a:r>
              <a:rPr lang="en-CA" b="1" dirty="0" smtClean="0"/>
              <a:t> </a:t>
            </a:r>
            <a:r>
              <a:rPr lang="en-CA" dirty="0" err="1" smtClean="0"/>
              <a:t>faim</a:t>
            </a:r>
            <a:r>
              <a:rPr lang="en-CA" dirty="0" smtClean="0"/>
              <a:t> </a:t>
            </a:r>
            <a:r>
              <a:rPr lang="en-CA" dirty="0" err="1" smtClean="0"/>
              <a:t>incroyable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matin</a:t>
            </a:r>
            <a:r>
              <a:rPr lang="en-CA" dirty="0" smtClean="0"/>
              <a:t>. </a:t>
            </a:r>
          </a:p>
          <a:p>
            <a:pPr marL="0" indent="0">
              <a:buNone/>
            </a:pPr>
            <a:r>
              <a:rPr lang="en-CA" dirty="0" smtClean="0"/>
              <a:t>Je </a:t>
            </a:r>
            <a:r>
              <a:rPr lang="en-CA" dirty="0" err="1" smtClean="0"/>
              <a:t>possède</a:t>
            </a:r>
            <a:r>
              <a:rPr lang="en-CA" dirty="0" smtClean="0"/>
              <a:t> des </a:t>
            </a:r>
            <a:r>
              <a:rPr lang="en-CA" dirty="0" err="1" smtClean="0"/>
              <a:t>patins</a:t>
            </a:r>
            <a:r>
              <a:rPr lang="en-CA" dirty="0" smtClean="0"/>
              <a:t> à glace.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2404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déterminants démonstratif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fr-CA" dirty="0" smtClean="0"/>
              <a:t>Désigne une personne ou un objet</a:t>
            </a:r>
          </a:p>
          <a:p>
            <a:r>
              <a:rPr lang="en-CA" dirty="0" err="1" smtClean="0"/>
              <a:t>Nommé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non </a:t>
            </a:r>
            <a:r>
              <a:rPr lang="en-CA" dirty="0" err="1" smtClean="0"/>
              <a:t>dans</a:t>
            </a:r>
            <a:r>
              <a:rPr lang="en-CA" dirty="0" smtClean="0"/>
              <a:t> le </a:t>
            </a:r>
            <a:r>
              <a:rPr lang="en-CA" dirty="0" err="1" smtClean="0"/>
              <a:t>texte</a:t>
            </a:r>
            <a:endParaRPr lang="en-CA" dirty="0" smtClean="0"/>
          </a:p>
          <a:p>
            <a:r>
              <a:rPr lang="en-CA" dirty="0" smtClean="0"/>
              <a:t>Ce, </a:t>
            </a:r>
            <a:r>
              <a:rPr lang="en-CA" dirty="0" err="1" smtClean="0"/>
              <a:t>Cet</a:t>
            </a:r>
            <a:r>
              <a:rPr lang="en-CA" dirty="0" smtClean="0"/>
              <a:t>, </a:t>
            </a:r>
            <a:r>
              <a:rPr lang="en-CA" dirty="0" err="1" smtClean="0"/>
              <a:t>Cette</a:t>
            </a:r>
            <a:r>
              <a:rPr lang="en-CA" dirty="0" smtClean="0"/>
              <a:t>, </a:t>
            </a:r>
            <a:r>
              <a:rPr lang="en-CA" dirty="0" err="1" smtClean="0"/>
              <a:t>Ces</a:t>
            </a:r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Ex:</a:t>
            </a:r>
          </a:p>
          <a:p>
            <a:pPr marL="0" indent="0">
              <a:buNone/>
            </a:pPr>
            <a:r>
              <a:rPr lang="en-CA" b="1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maison</a:t>
            </a:r>
            <a:r>
              <a:rPr lang="en-CA" dirty="0" smtClean="0"/>
              <a:t>, </a:t>
            </a:r>
            <a:r>
              <a:rPr lang="en-CA" b="1" dirty="0" err="1" smtClean="0"/>
              <a:t>ce</a:t>
            </a:r>
            <a:r>
              <a:rPr lang="en-CA" dirty="0" smtClean="0"/>
              <a:t> crayon, </a:t>
            </a:r>
            <a:r>
              <a:rPr lang="en-CA" b="1" dirty="0" err="1" smtClean="0"/>
              <a:t>cet</a:t>
            </a:r>
            <a:r>
              <a:rPr lang="en-CA" b="1" dirty="0" smtClean="0"/>
              <a:t> </a:t>
            </a:r>
            <a:r>
              <a:rPr lang="en-CA" dirty="0" err="1" smtClean="0"/>
              <a:t>appartement</a:t>
            </a:r>
            <a:r>
              <a:rPr lang="en-CA" dirty="0" smtClean="0"/>
              <a:t> et </a:t>
            </a:r>
            <a:r>
              <a:rPr lang="en-CA" b="1" dirty="0" err="1" smtClean="0"/>
              <a:t>ces</a:t>
            </a:r>
            <a:r>
              <a:rPr lang="en-CA" dirty="0" smtClean="0"/>
              <a:t> </a:t>
            </a:r>
            <a:r>
              <a:rPr lang="en-CA" dirty="0" err="1" smtClean="0"/>
              <a:t>enfants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9035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déterminants </a:t>
            </a:r>
            <a:r>
              <a:rPr lang="en-CA" dirty="0" err="1" smtClean="0"/>
              <a:t>possessifs</a:t>
            </a:r>
            <a:r>
              <a:rPr lang="en-CA" dirty="0" smtClean="0"/>
              <a:t>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noProof="1" smtClean="0"/>
          </a:p>
          <a:p>
            <a:r>
              <a:rPr lang="fr-CA" noProof="1" smtClean="0"/>
              <a:t>Désigner un possession, une relation d’appartenance, de paternité, d’origine, etc</a:t>
            </a:r>
          </a:p>
          <a:p>
            <a:endParaRPr lang="fr-CA" noProof="1" smtClean="0"/>
          </a:p>
          <a:p>
            <a:r>
              <a:rPr lang="fr-CA" noProof="1" smtClean="0"/>
              <a:t>Ma, mon, mes, ton, ta, tes, son, sa ses, notre, votre, leur, vos, nos, leurs</a:t>
            </a:r>
            <a:endParaRPr lang="fr-CA" noProof="1"/>
          </a:p>
        </p:txBody>
      </p:sp>
    </p:spTree>
    <p:extLst>
      <p:ext uri="{BB962C8B-B14F-4D97-AF65-F5344CB8AC3E}">
        <p14:creationId xmlns:p14="http://schemas.microsoft.com/office/powerpoint/2010/main" val="415201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déterminants </a:t>
            </a:r>
            <a:r>
              <a:rPr lang="en-CA" smtClean="0"/>
              <a:t>interrogatifs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dirty="0" err="1" smtClean="0"/>
              <a:t>Employés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les interrogations </a:t>
            </a:r>
            <a:r>
              <a:rPr lang="en-CA" dirty="0" err="1" smtClean="0"/>
              <a:t>indirectes</a:t>
            </a:r>
            <a:r>
              <a:rPr lang="en-CA" dirty="0" smtClean="0"/>
              <a:t> et </a:t>
            </a:r>
            <a:r>
              <a:rPr lang="en-CA" dirty="0" err="1" smtClean="0"/>
              <a:t>directes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Quel</a:t>
            </a:r>
            <a:r>
              <a:rPr lang="en-CA" dirty="0" smtClean="0"/>
              <a:t>, </a:t>
            </a:r>
            <a:r>
              <a:rPr lang="en-CA" dirty="0" err="1" smtClean="0"/>
              <a:t>quelle</a:t>
            </a:r>
            <a:r>
              <a:rPr lang="en-CA" dirty="0" smtClean="0"/>
              <a:t>, </a:t>
            </a:r>
            <a:r>
              <a:rPr lang="en-CA" dirty="0" err="1" smtClean="0"/>
              <a:t>quels</a:t>
            </a:r>
            <a:r>
              <a:rPr lang="en-CA" dirty="0" smtClean="0"/>
              <a:t>, </a:t>
            </a:r>
            <a:r>
              <a:rPr lang="en-CA" dirty="0" err="1" smtClean="0"/>
              <a:t>quelles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Ex:</a:t>
            </a:r>
          </a:p>
          <a:p>
            <a:pPr marL="0" indent="0">
              <a:buNone/>
            </a:pPr>
            <a:r>
              <a:rPr lang="en-CA" b="1" dirty="0" err="1" smtClean="0"/>
              <a:t>Quel</a:t>
            </a:r>
            <a:r>
              <a:rPr lang="en-CA" dirty="0" smtClean="0"/>
              <a:t> film </a:t>
            </a:r>
            <a:r>
              <a:rPr lang="en-CA" dirty="0" err="1" smtClean="0"/>
              <a:t>es-tu</a:t>
            </a:r>
            <a:r>
              <a:rPr lang="en-CA" dirty="0" smtClean="0"/>
              <a:t> </a:t>
            </a:r>
            <a:r>
              <a:rPr lang="en-CA" dirty="0" err="1" smtClean="0"/>
              <a:t>allé</a:t>
            </a:r>
            <a:r>
              <a:rPr lang="en-CA" dirty="0" smtClean="0"/>
              <a:t> </a:t>
            </a:r>
            <a:r>
              <a:rPr lang="en-CA" dirty="0" err="1" smtClean="0"/>
              <a:t>voir</a:t>
            </a:r>
            <a:r>
              <a:rPr lang="en-CA" dirty="0" smtClean="0"/>
              <a:t> ?</a:t>
            </a:r>
          </a:p>
          <a:p>
            <a:pPr marL="0" indent="0">
              <a:buNone/>
            </a:pPr>
            <a:r>
              <a:rPr lang="en-CA" b="1" dirty="0" err="1" smtClean="0"/>
              <a:t>Quelle</a:t>
            </a:r>
            <a:r>
              <a:rPr lang="en-CA" b="1" dirty="0" smtClean="0"/>
              <a:t> </a:t>
            </a:r>
            <a:r>
              <a:rPr lang="en-CA" dirty="0" smtClean="0"/>
              <a:t>histoire as-</a:t>
            </a: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préférée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r>
              <a:rPr lang="en-CA" b="1" dirty="0" err="1" smtClean="0"/>
              <a:t>Quels</a:t>
            </a:r>
            <a:r>
              <a:rPr lang="en-CA" b="1" dirty="0" smtClean="0"/>
              <a:t> </a:t>
            </a:r>
            <a:r>
              <a:rPr lang="en-CA" dirty="0" err="1" smtClean="0"/>
              <a:t>personnages</a:t>
            </a:r>
            <a:r>
              <a:rPr lang="en-CA" dirty="0" smtClean="0"/>
              <a:t> a-t-</a:t>
            </a:r>
            <a:r>
              <a:rPr lang="en-CA" dirty="0" err="1" smtClean="0"/>
              <a:t>elle</a:t>
            </a:r>
            <a:r>
              <a:rPr lang="en-CA" dirty="0" smtClean="0"/>
              <a:t> </a:t>
            </a:r>
            <a:r>
              <a:rPr lang="en-CA" dirty="0" err="1" smtClean="0"/>
              <a:t>étudiés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r>
              <a:rPr lang="en-CA" b="1" dirty="0" err="1" smtClean="0"/>
              <a:t>Quelles</a:t>
            </a:r>
            <a:r>
              <a:rPr lang="en-CA" b="1" dirty="0" smtClean="0"/>
              <a:t> </a:t>
            </a:r>
            <a:r>
              <a:rPr lang="en-CA" dirty="0" err="1" smtClean="0"/>
              <a:t>valeurs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présentés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cet</a:t>
            </a:r>
            <a:r>
              <a:rPr lang="en-CA" dirty="0" smtClean="0"/>
              <a:t> </a:t>
            </a:r>
            <a:r>
              <a:rPr lang="en-CA" dirty="0" err="1" smtClean="0"/>
              <a:t>extrait</a:t>
            </a:r>
            <a:r>
              <a:rPr lang="en-CA" dirty="0" smtClean="0"/>
              <a:t> ?</a:t>
            </a:r>
          </a:p>
          <a:p>
            <a:pPr marL="0" indent="0">
              <a:buNone/>
            </a:pPr>
            <a:endParaRPr lang="en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1072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Déterminants exclamatifs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/>
              <a:t>​Les déterminants exclamatifs </a:t>
            </a:r>
            <a:r>
              <a:rPr lang="fr-CA" dirty="0"/>
              <a:t>varient en genre et en nombre avec le nom qu’ils déterminent. Ces déterminants s’emploient dans les </a:t>
            </a:r>
            <a:r>
              <a:rPr lang="fr-CA" dirty="0">
                <a:hlinkClick r:id="rId2"/>
              </a:rPr>
              <a:t>phrases exclamatives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fr-CA" b="1" dirty="0"/>
              <a:t>1.</a:t>
            </a:r>
            <a:r>
              <a:rPr lang="fr-CA" dirty="0"/>
              <a:t> </a:t>
            </a:r>
            <a:r>
              <a:rPr lang="fr-CA" b="1" dirty="0"/>
              <a:t>Quel</a:t>
            </a:r>
            <a:r>
              <a:rPr lang="fr-CA" dirty="0"/>
              <a:t> beau paysage!</a:t>
            </a:r>
            <a:br>
              <a:rPr lang="fr-CA" dirty="0"/>
            </a:br>
            <a:r>
              <a:rPr lang="fr-CA" b="1" dirty="0"/>
              <a:t>2.</a:t>
            </a:r>
            <a:r>
              <a:rPr lang="fr-CA" dirty="0"/>
              <a:t> </a:t>
            </a:r>
            <a:r>
              <a:rPr lang="fr-CA" b="1" dirty="0"/>
              <a:t>Quelle</a:t>
            </a:r>
            <a:r>
              <a:rPr lang="fr-CA" dirty="0"/>
              <a:t> fille extraordinaire!</a:t>
            </a:r>
            <a:br>
              <a:rPr lang="fr-CA" dirty="0"/>
            </a:br>
            <a:r>
              <a:rPr lang="fr-CA" b="1" dirty="0"/>
              <a:t>3.</a:t>
            </a:r>
            <a:r>
              <a:rPr lang="fr-CA" dirty="0"/>
              <a:t> </a:t>
            </a:r>
            <a:r>
              <a:rPr lang="fr-CA" b="1" dirty="0"/>
              <a:t>Quels </a:t>
            </a:r>
            <a:r>
              <a:rPr lang="fr-CA" dirty="0"/>
              <a:t>chanteurs exceptionnels!</a:t>
            </a:r>
            <a:br>
              <a:rPr lang="fr-CA" dirty="0"/>
            </a:br>
            <a:r>
              <a:rPr lang="fr-CA" b="1" dirty="0"/>
              <a:t>4. Quelles </a:t>
            </a:r>
            <a:r>
              <a:rPr lang="fr-CA" dirty="0"/>
              <a:t>conséquences fâcheuses!</a:t>
            </a:r>
            <a:br>
              <a:rPr lang="fr-CA" dirty="0"/>
            </a:br>
            <a:r>
              <a:rPr lang="fr-CA" b="1" dirty="0"/>
              <a:t>5.</a:t>
            </a:r>
            <a:r>
              <a:rPr lang="fr-CA" dirty="0"/>
              <a:t> </a:t>
            </a:r>
            <a:r>
              <a:rPr lang="fr-CA" b="1" dirty="0"/>
              <a:t>Combien de</a:t>
            </a:r>
            <a:r>
              <a:rPr lang="fr-CA" dirty="0"/>
              <a:t> gens auront souffert de cette guerre!</a:t>
            </a:r>
            <a:br>
              <a:rPr lang="fr-CA" dirty="0"/>
            </a:br>
            <a:r>
              <a:rPr lang="fr-CA" b="1" dirty="0"/>
              <a:t>6.</a:t>
            </a:r>
            <a:r>
              <a:rPr lang="fr-CA" dirty="0"/>
              <a:t> </a:t>
            </a:r>
            <a:r>
              <a:rPr lang="fr-CA" b="1" dirty="0"/>
              <a:t>Que de</a:t>
            </a:r>
            <a:r>
              <a:rPr lang="fr-CA" dirty="0"/>
              <a:t> bêtises ils ont commises!</a:t>
            </a:r>
          </a:p>
        </p:txBody>
      </p:sp>
    </p:spTree>
    <p:extLst>
      <p:ext uri="{BB962C8B-B14F-4D97-AF65-F5344CB8AC3E}">
        <p14:creationId xmlns:p14="http://schemas.microsoft.com/office/powerpoint/2010/main" val="349866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306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Les déterminants </vt:lpstr>
      <vt:lpstr>Qu’est-ce qu’un déterminant?</vt:lpstr>
      <vt:lpstr>Les différents types de déterminants</vt:lpstr>
      <vt:lpstr>Les déterminants définis</vt:lpstr>
      <vt:lpstr>Les déterminants indéfinis</vt:lpstr>
      <vt:lpstr>Les déterminants démonstratif </vt:lpstr>
      <vt:lpstr>Les déterminants possessifs </vt:lpstr>
      <vt:lpstr>Les déterminants interrogatifs</vt:lpstr>
      <vt:lpstr>Déterminants exclamatifs</vt:lpstr>
      <vt:lpstr>Déterminant partitif</vt:lpstr>
      <vt:lpstr>Suite …</vt:lpstr>
    </vt:vector>
  </TitlesOfParts>
  <Company>WQSB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déterminants</dc:title>
  <dc:creator>Erick Tremblay</dc:creator>
  <cp:lastModifiedBy>Erick Tremblay</cp:lastModifiedBy>
  <cp:revision>19</cp:revision>
  <dcterms:created xsi:type="dcterms:W3CDTF">2017-09-18T17:42:42Z</dcterms:created>
  <dcterms:modified xsi:type="dcterms:W3CDTF">2018-09-24T17:42:14Z</dcterms:modified>
</cp:coreProperties>
</file>