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332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461F37-C132-4B4F-8D7D-811DD409119A}" type="datetimeFigureOut">
              <a:rPr lang="en-CA" smtClean="0"/>
              <a:t>20/04/2017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977EC95-B1B4-4459-B28A-118A8F3C4B40}" type="slidenum">
              <a:rPr lang="en-CA" smtClean="0"/>
              <a:t>‹#›</a:t>
            </a:fld>
            <a:endParaRPr lang="en-CA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61F37-C132-4B4F-8D7D-811DD409119A}" type="datetimeFigureOut">
              <a:rPr lang="en-CA" smtClean="0"/>
              <a:t>20/04/2017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7EC95-B1B4-4459-B28A-118A8F3C4B40}" type="slidenum">
              <a:rPr lang="en-CA" smtClean="0"/>
              <a:t>‹#›</a:t>
            </a:fld>
            <a:endParaRPr lang="en-CA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61F37-C132-4B4F-8D7D-811DD409119A}" type="datetimeFigureOut">
              <a:rPr lang="en-CA" smtClean="0"/>
              <a:t>20/04/2017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7EC95-B1B4-4459-B28A-118A8F3C4B40}" type="slidenum">
              <a:rPr lang="en-CA" smtClean="0"/>
              <a:t>‹#›</a:t>
            </a:fld>
            <a:endParaRPr lang="en-CA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61F37-C132-4B4F-8D7D-811DD409119A}" type="datetimeFigureOut">
              <a:rPr lang="en-CA" smtClean="0"/>
              <a:t>20/04/2017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7EC95-B1B4-4459-B28A-118A8F3C4B40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61F37-C132-4B4F-8D7D-811DD409119A}" type="datetimeFigureOut">
              <a:rPr lang="en-CA" smtClean="0"/>
              <a:t>20/04/2017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7EC95-B1B4-4459-B28A-118A8F3C4B40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61F37-C132-4B4F-8D7D-811DD409119A}" type="datetimeFigureOut">
              <a:rPr lang="en-CA" smtClean="0"/>
              <a:t>20/04/2017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7EC95-B1B4-4459-B28A-118A8F3C4B40}" type="slidenum">
              <a:rPr lang="en-CA" smtClean="0"/>
              <a:t>‹#›</a:t>
            </a:fld>
            <a:endParaRPr lang="en-C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61F37-C132-4B4F-8D7D-811DD409119A}" type="datetimeFigureOut">
              <a:rPr lang="en-CA" smtClean="0"/>
              <a:t>20/04/2017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7EC95-B1B4-4459-B28A-118A8F3C4B40}" type="slidenum">
              <a:rPr lang="en-CA" smtClean="0"/>
              <a:t>‹#›</a:t>
            </a:fld>
            <a:endParaRPr lang="en-CA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61F37-C132-4B4F-8D7D-811DD409119A}" type="datetimeFigureOut">
              <a:rPr lang="en-CA" smtClean="0"/>
              <a:t>20/04/2017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7EC95-B1B4-4459-B28A-118A8F3C4B40}" type="slidenum">
              <a:rPr lang="en-CA" smtClean="0"/>
              <a:t>‹#›</a:t>
            </a:fld>
            <a:endParaRPr lang="en-CA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61F37-C132-4B4F-8D7D-811DD409119A}" type="datetimeFigureOut">
              <a:rPr lang="en-CA" smtClean="0"/>
              <a:t>20/04/2017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7EC95-B1B4-4459-B28A-118A8F3C4B4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61F37-C132-4B4F-8D7D-811DD409119A}" type="datetimeFigureOut">
              <a:rPr lang="en-CA" smtClean="0"/>
              <a:t>20/04/2017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7EC95-B1B4-4459-B28A-118A8F3C4B4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61F37-C132-4B4F-8D7D-811DD409119A}" type="datetimeFigureOut">
              <a:rPr lang="en-CA" smtClean="0"/>
              <a:t>20/04/2017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7EC95-B1B4-4459-B28A-118A8F3C4B4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3461F37-C132-4B4F-8D7D-811DD409119A}" type="datetimeFigureOut">
              <a:rPr lang="en-CA" smtClean="0"/>
              <a:t>20/04/2017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977EC95-B1B4-4459-B28A-118A8F3C4B40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lloprof.qc.ca/BV/Pages/f1027.asp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loprof.qc.ca/BV/Pages/f1034.aspx#a2" TargetMode="External"/><Relationship Id="rId2" Type="http://schemas.openxmlformats.org/officeDocument/2006/relationships/hyperlink" Target="http://www.alloprof.qc.ca/BV/Pages/f1034.aspx#a1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alloprof.qc.ca/BV/Pages/f1034.aspx#a4" TargetMode="External"/><Relationship Id="rId4" Type="http://schemas.openxmlformats.org/officeDocument/2006/relationships/hyperlink" Target="http://www.alloprof.qc.ca/BV/Pages/f1034.aspx#a3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loprof.qc.ca/BV/Pages/f1035.aspx#a2" TargetMode="External"/><Relationship Id="rId2" Type="http://schemas.openxmlformats.org/officeDocument/2006/relationships/hyperlink" Target="http://www.alloprof.qc.ca/BV/Pages/f1035.aspx#a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lloprof.qc.ca/BV/Pages/f1035.aspx#a5" TargetMode="External"/><Relationship Id="rId5" Type="http://schemas.openxmlformats.org/officeDocument/2006/relationships/hyperlink" Target="http://www.alloprof.qc.ca/BV/Pages/f1035.aspx#a4" TargetMode="External"/><Relationship Id="rId4" Type="http://schemas.openxmlformats.org/officeDocument/2006/relationships/hyperlink" Target="http://www.alloprof.qc.ca/BV/Pages/f1035.aspx#a3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LA REPRISE DE L’INFORMATION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SECONDAIRE 5</a:t>
            </a:r>
          </a:p>
          <a:p>
            <a:r>
              <a:rPr lang="en-CA" dirty="0" smtClean="0"/>
              <a:t>PROGRAMME DE BASE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1620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Il arrive souvent, à l’intérieur d’un texte, que certains mots ou groupes de mots désignent des éléments qui ont déjà été présentés : une personne, un lieu, un évènement, etc. Ces mots et ces groupes de mots participent à la</a:t>
            </a:r>
            <a:r>
              <a:rPr lang="fr-FR" b="1" dirty="0"/>
              <a:t> reprise de l’information</a:t>
            </a:r>
            <a:r>
              <a:rPr lang="fr-FR" dirty="0"/>
              <a:t>, qui est un principe de base de la </a:t>
            </a:r>
            <a:r>
              <a:rPr lang="fr-FR" dirty="0">
                <a:hlinkClick r:id="rId2"/>
              </a:rPr>
              <a:t>grammaire du texte</a:t>
            </a:r>
            <a:r>
              <a:rPr lang="fr-FR" dirty="0"/>
              <a:t>.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>Un texte doit nécessairement faire progresser l’information en présentant des éléments nouveaux, mais aussi cohérents. La continuité du texte est assurée par les</a:t>
            </a:r>
            <a:r>
              <a:rPr lang="fr-FR" b="1" dirty="0"/>
              <a:t> procédés de reprise</a:t>
            </a:r>
            <a:r>
              <a:rPr lang="fr-FR" dirty="0"/>
              <a:t>. Ces mots qui reprennent l’information sont aussi appelés </a:t>
            </a:r>
            <a:r>
              <a:rPr lang="fr-FR" b="1" dirty="0"/>
              <a:t>substituts</a:t>
            </a:r>
            <a:r>
              <a:rPr lang="fr-FR" dirty="0"/>
              <a:t>.</a:t>
            </a: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Définition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7546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200000"/>
              </a:lnSpc>
              <a:buNone/>
            </a:pPr>
            <a:r>
              <a:rPr lang="fr-FR" dirty="0"/>
              <a:t>1. La reprise par un pronom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>2. La reprise par un groupe du nom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>3. La reprise par répétition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>4. La reprise par un groupe adverbial</a:t>
            </a: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err="1" smtClean="0"/>
              <a:t>Différents</a:t>
            </a:r>
            <a:r>
              <a:rPr lang="en-CA" dirty="0" smtClean="0"/>
              <a:t> types de reprise de </a:t>
            </a:r>
            <a:r>
              <a:rPr lang="en-CA" dirty="0" err="1" smtClean="0"/>
              <a:t>l’information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9843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/>
              <a:t>La reprise par un pronom </a:t>
            </a:r>
            <a:r>
              <a:rPr lang="fr-FR" dirty="0"/>
              <a:t>est le procédé le plus utilisé dans la reprise de l’information. En effet, il arrive fréquemment d’utiliser un pronom pour faire référence à une information déjà mentionnée. Le pronom substitut devient alors un </a:t>
            </a:r>
            <a:r>
              <a:rPr lang="fr-FR" b="1" dirty="0"/>
              <a:t>pronom de reprise</a:t>
            </a:r>
            <a:r>
              <a:rPr lang="fr-FR" dirty="0"/>
              <a:t>. La signification du pronom n’est possible qu’en ayant recours au référent, c’est-à-dire au groupe ou à la phrase qui est remplacé(e).</a:t>
            </a:r>
            <a:r>
              <a:rPr lang="fr-FR" dirty="0" smtClean="0"/>
              <a:t/>
            </a:r>
            <a:br>
              <a:rPr lang="fr-FR" dirty="0" smtClean="0"/>
            </a:b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La reprise par un </a:t>
            </a:r>
            <a:r>
              <a:rPr lang="en-CA" dirty="0" err="1" smtClean="0"/>
              <a:t>pronom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1334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/>
              <a:t/>
            </a:r>
            <a:br>
              <a:rPr lang="fr-FR" b="1" dirty="0"/>
            </a:br>
            <a:r>
              <a:rPr lang="fr-FR" b="1" dirty="0"/>
              <a:t>1. </a:t>
            </a:r>
            <a:r>
              <a:rPr lang="fr-FR" dirty="0">
                <a:hlinkClick r:id="rId2"/>
              </a:rPr>
              <a:t>La reprise partielle par un pronom</a:t>
            </a:r>
            <a:br>
              <a:rPr lang="fr-FR" dirty="0">
                <a:hlinkClick r:id="rId2"/>
              </a:rPr>
            </a:br>
            <a:r>
              <a:rPr lang="fr-FR" b="1" dirty="0"/>
              <a:t>2.</a:t>
            </a:r>
            <a:r>
              <a:rPr lang="fr-FR" dirty="0"/>
              <a:t> </a:t>
            </a:r>
            <a:r>
              <a:rPr lang="fr-FR" u="sng" dirty="0">
                <a:hlinkClick r:id="rId3"/>
              </a:rPr>
              <a:t>La reprise totale par un pronom personnel à la 3</a:t>
            </a:r>
            <a:r>
              <a:rPr lang="fr-FR" u="sng" baseline="30000" dirty="0">
                <a:hlinkClick r:id="rId3"/>
              </a:rPr>
              <a:t>e</a:t>
            </a:r>
            <a:r>
              <a:rPr lang="fr-FR" u="sng" dirty="0">
                <a:hlinkClick r:id="rId3"/>
              </a:rPr>
              <a:t> personne</a:t>
            </a:r>
            <a:r>
              <a:rPr lang="fr-FR" dirty="0"/>
              <a:t/>
            </a:r>
            <a:br>
              <a:rPr lang="fr-FR" dirty="0"/>
            </a:br>
            <a:r>
              <a:rPr lang="fr-FR" b="1" dirty="0"/>
              <a:t>3.</a:t>
            </a:r>
            <a:r>
              <a:rPr lang="fr-FR" dirty="0"/>
              <a:t> </a:t>
            </a:r>
            <a:r>
              <a:rPr lang="fr-FR" dirty="0">
                <a:hlinkClick r:id="rId4"/>
              </a:rPr>
              <a:t>La reprise totale par un pronom démonstratif</a:t>
            </a:r>
            <a:br>
              <a:rPr lang="fr-FR" dirty="0">
                <a:hlinkClick r:id="rId4"/>
              </a:rPr>
            </a:br>
            <a:r>
              <a:rPr lang="fr-FR" b="1" dirty="0"/>
              <a:t>4.</a:t>
            </a:r>
            <a:r>
              <a:rPr lang="fr-FR" dirty="0"/>
              <a:t> </a:t>
            </a:r>
            <a:r>
              <a:rPr lang="fr-FR" dirty="0">
                <a:hlinkClick r:id="rId5"/>
              </a:rPr>
              <a:t>Les autres formes de reprise pronominale</a:t>
            </a: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756263" cy="1054250"/>
          </a:xfrm>
        </p:spPr>
        <p:txBody>
          <a:bodyPr/>
          <a:lstStyle/>
          <a:p>
            <a:r>
              <a:rPr lang="fr-FR" sz="4000" b="1" dirty="0"/>
              <a:t>Il existe diverses catégories de pronominalisation :</a:t>
            </a:r>
            <a:r>
              <a:rPr lang="fr-FR" b="1" dirty="0"/>
              <a:t/>
            </a:r>
            <a:br>
              <a:rPr lang="fr-FR" b="1" dirty="0"/>
            </a:b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8786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Pendant les vacances, Lisa a fait une foule d’activités, </a:t>
            </a:r>
            <a:r>
              <a:rPr lang="fr-FR" b="1" dirty="0"/>
              <a:t>certaines </a:t>
            </a:r>
            <a:r>
              <a:rPr lang="fr-FR" dirty="0"/>
              <a:t>en ville, </a:t>
            </a:r>
            <a:r>
              <a:rPr lang="fr-FR" b="1" dirty="0"/>
              <a:t>plusieurs </a:t>
            </a:r>
            <a:r>
              <a:rPr lang="fr-FR" dirty="0"/>
              <a:t>à la campagne et </a:t>
            </a:r>
            <a:r>
              <a:rPr lang="fr-FR" b="1" dirty="0"/>
              <a:t>d’autres</a:t>
            </a:r>
            <a:r>
              <a:rPr lang="fr-FR" dirty="0"/>
              <a:t> sur le bord de la mer</a:t>
            </a:r>
            <a:r>
              <a:rPr lang="fr-FR" dirty="0" smtClean="0"/>
              <a:t>.</a:t>
            </a:r>
          </a:p>
          <a:p>
            <a:r>
              <a:rPr lang="fr-FR" dirty="0"/>
              <a:t>Ce jeune homme est tellement attachant ! Je suis sûr qu'</a:t>
            </a:r>
            <a:r>
              <a:rPr lang="fr-FR" b="1" dirty="0"/>
              <a:t>il</a:t>
            </a:r>
            <a:r>
              <a:rPr lang="fr-FR" dirty="0"/>
              <a:t> le sera toute sa vie </a:t>
            </a:r>
            <a:r>
              <a:rPr lang="fr-FR" dirty="0" smtClean="0"/>
              <a:t>!</a:t>
            </a:r>
          </a:p>
          <a:p>
            <a:r>
              <a:rPr lang="fr-FR" dirty="0"/>
              <a:t>Ian parle couramment quatre langues. </a:t>
            </a:r>
            <a:r>
              <a:rPr lang="fr-FR" b="1" dirty="0"/>
              <a:t>Cela</a:t>
            </a:r>
            <a:r>
              <a:rPr lang="fr-FR" dirty="0"/>
              <a:t> étonne toujours un peu les personnes qu'il rencontre.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Exemple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93536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Il arrive souvent que les éléments soient repris par un groupe nominal différent. Il existe quelques possibilités de</a:t>
            </a:r>
            <a:r>
              <a:rPr lang="fr-FR" b="1" dirty="0"/>
              <a:t> reprise par un GN</a:t>
            </a:r>
            <a:r>
              <a:rPr lang="fr-FR" dirty="0"/>
              <a:t>. Selon le déterminant que l’on choisit pour précéder le nom, on peut effectuer une reprise totale (</a:t>
            </a:r>
            <a:r>
              <a:rPr lang="fr-FR" i="1" dirty="0"/>
              <a:t>les</a:t>
            </a:r>
            <a:r>
              <a:rPr lang="fr-FR" dirty="0"/>
              <a:t>, </a:t>
            </a:r>
            <a:r>
              <a:rPr lang="fr-FR" i="1" dirty="0"/>
              <a:t>cette</a:t>
            </a:r>
            <a:r>
              <a:rPr lang="fr-FR" dirty="0"/>
              <a:t>, </a:t>
            </a:r>
            <a:r>
              <a:rPr lang="fr-FR" i="1" dirty="0"/>
              <a:t>tous</a:t>
            </a:r>
            <a:r>
              <a:rPr lang="fr-FR" dirty="0"/>
              <a:t>, etc.) ou partielle (</a:t>
            </a:r>
            <a:r>
              <a:rPr lang="fr-FR" i="1" dirty="0"/>
              <a:t>certains</a:t>
            </a:r>
            <a:r>
              <a:rPr lang="fr-FR" dirty="0"/>
              <a:t>, </a:t>
            </a:r>
            <a:r>
              <a:rPr lang="fr-FR" i="1" dirty="0"/>
              <a:t>quelques</a:t>
            </a:r>
            <a:r>
              <a:rPr lang="fr-FR" dirty="0"/>
              <a:t>, etc.).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La reprise par un </a:t>
            </a:r>
            <a:r>
              <a:rPr lang="en-CA" dirty="0" err="1" smtClean="0"/>
              <a:t>groupe</a:t>
            </a:r>
            <a:r>
              <a:rPr lang="en-CA" dirty="0" smtClean="0"/>
              <a:t> du nom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16199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/>
              <a:t>1.</a:t>
            </a:r>
            <a:r>
              <a:rPr lang="fr-FR" dirty="0"/>
              <a:t> </a:t>
            </a:r>
            <a:r>
              <a:rPr lang="fr-FR" dirty="0">
                <a:hlinkClick r:id="rId2"/>
              </a:rPr>
              <a:t>La reprise par un GN contenant un autre déterminant</a:t>
            </a:r>
            <a:r>
              <a:rPr lang="fr-FR" dirty="0"/>
              <a:t/>
            </a:r>
            <a:br>
              <a:rPr lang="fr-FR" dirty="0"/>
            </a:br>
            <a:r>
              <a:rPr lang="fr-FR" b="1" dirty="0"/>
              <a:t>2.</a:t>
            </a:r>
            <a:r>
              <a:rPr lang="fr-FR" dirty="0"/>
              <a:t> </a:t>
            </a:r>
            <a:r>
              <a:rPr lang="fr-FR" dirty="0">
                <a:hlinkClick r:id="rId3"/>
              </a:rPr>
              <a:t>La reprise par un synonyme</a:t>
            </a:r>
            <a:r>
              <a:rPr lang="fr-FR" dirty="0"/>
              <a:t/>
            </a:r>
            <a:br>
              <a:rPr lang="fr-FR" dirty="0"/>
            </a:br>
            <a:r>
              <a:rPr lang="fr-FR" b="1" dirty="0"/>
              <a:t>3.</a:t>
            </a:r>
            <a:r>
              <a:rPr lang="fr-FR" dirty="0"/>
              <a:t> </a:t>
            </a:r>
            <a:r>
              <a:rPr lang="fr-FR" dirty="0">
                <a:hlinkClick r:id="rId4"/>
              </a:rPr>
              <a:t>La reprise par un terme générique ou un terme spécifique</a:t>
            </a:r>
            <a:br>
              <a:rPr lang="fr-FR" dirty="0">
                <a:hlinkClick r:id="rId4"/>
              </a:rPr>
            </a:br>
            <a:r>
              <a:rPr lang="fr-FR" b="1" dirty="0"/>
              <a:t>4.</a:t>
            </a:r>
            <a:r>
              <a:rPr lang="fr-FR" dirty="0"/>
              <a:t> </a:t>
            </a:r>
            <a:r>
              <a:rPr lang="fr-FR" dirty="0">
                <a:hlinkClick r:id="rId5"/>
              </a:rPr>
              <a:t>La reprise par une périphrase</a:t>
            </a:r>
            <a:br>
              <a:rPr lang="fr-FR" dirty="0">
                <a:hlinkClick r:id="rId5"/>
              </a:rPr>
            </a:br>
            <a:r>
              <a:rPr lang="fr-FR" b="1" dirty="0"/>
              <a:t>5.</a:t>
            </a:r>
            <a:r>
              <a:rPr lang="fr-FR" dirty="0"/>
              <a:t> </a:t>
            </a:r>
            <a:r>
              <a:rPr lang="fr-FR" dirty="0">
                <a:hlinkClick r:id="rId6"/>
              </a:rPr>
              <a:t>La reprise par nominalisation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Il existe différentes reprises par un groupe du nom :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1678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Laisse-moi te parler du film que j’ai vu. Dans </a:t>
            </a:r>
            <a:r>
              <a:rPr lang="fr-FR" b="1" dirty="0"/>
              <a:t>ce film</a:t>
            </a:r>
            <a:r>
              <a:rPr lang="fr-FR" dirty="0"/>
              <a:t>, il y a beaucoup d’action</a:t>
            </a:r>
            <a:r>
              <a:rPr lang="fr-FR" dirty="0" smtClean="0"/>
              <a:t>.</a:t>
            </a:r>
          </a:p>
          <a:p>
            <a:r>
              <a:rPr lang="fr-FR" dirty="0"/>
              <a:t> La rue était remplie de </a:t>
            </a:r>
            <a:r>
              <a:rPr lang="fr-FR" i="1" dirty="0"/>
              <a:t>voitures </a:t>
            </a:r>
            <a:r>
              <a:rPr lang="fr-FR" dirty="0"/>
              <a:t>qui roulaient à un rythme effréné. </a:t>
            </a:r>
            <a:r>
              <a:rPr lang="fr-FR" b="1" dirty="0"/>
              <a:t>Ces automobiles</a:t>
            </a:r>
            <a:r>
              <a:rPr lang="fr-FR" dirty="0"/>
              <a:t> traversaient la ville en un éclair</a:t>
            </a:r>
            <a:r>
              <a:rPr lang="fr-FR" dirty="0" smtClean="0"/>
              <a:t>!</a:t>
            </a:r>
          </a:p>
          <a:p>
            <a:r>
              <a:rPr lang="fr-FR" dirty="0"/>
              <a:t>Ils transportaient une immense armoire de bois comme on en voit dans les films. Ils ont eu quelques difficultés à faire entrer </a:t>
            </a:r>
            <a:r>
              <a:rPr lang="fr-FR" b="1"/>
              <a:t>le </a:t>
            </a:r>
            <a:r>
              <a:rPr lang="fr-FR" b="1" smtClean="0"/>
              <a:t>meuble </a:t>
            </a:r>
            <a:r>
              <a:rPr lang="fr-FR" smtClean="0"/>
              <a:t>dans </a:t>
            </a:r>
            <a:r>
              <a:rPr lang="fr-FR" dirty="0"/>
              <a:t>le salon déjà garni</a:t>
            </a:r>
            <a:r>
              <a:rPr lang="fr-FR" dirty="0" smtClean="0"/>
              <a:t>.</a:t>
            </a:r>
          </a:p>
          <a:p>
            <a:r>
              <a:rPr lang="fr-FR" dirty="0"/>
              <a:t>Il regarda par la fenêtre, ébloui : il n’avait jamais vu de neige auparavant. Son regard contemplait cette couche épaisse, pure et limpide, qui couvrait tout. Il vit au loin quelqu’un marcher dans </a:t>
            </a:r>
            <a:r>
              <a:rPr lang="fr-FR" b="1" dirty="0"/>
              <a:t>le grand désert blanc</a:t>
            </a:r>
            <a:r>
              <a:rPr lang="fr-FR" dirty="0"/>
              <a:t>.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Exemples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568808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262</TotalTime>
  <Words>118</Words>
  <Application>Microsoft Office PowerPoint</Application>
  <PresentationFormat>On-screen Show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Hardcover</vt:lpstr>
      <vt:lpstr>LA REPRISE DE L’INFORMATION</vt:lpstr>
      <vt:lpstr>Définition</vt:lpstr>
      <vt:lpstr>Différents types de reprise de l’information</vt:lpstr>
      <vt:lpstr>La reprise par un pronom</vt:lpstr>
      <vt:lpstr>Il existe diverses catégories de pronominalisation : </vt:lpstr>
      <vt:lpstr>Exemple</vt:lpstr>
      <vt:lpstr>La reprise par un groupe du nom</vt:lpstr>
      <vt:lpstr>Il existe différentes reprises par un groupe du nom :</vt:lpstr>
      <vt:lpstr>Exemples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Erick Tremblay</dc:creator>
  <cp:lastModifiedBy>Erick Tremblay</cp:lastModifiedBy>
  <cp:revision>11</cp:revision>
  <dcterms:created xsi:type="dcterms:W3CDTF">2017-04-19T12:55:21Z</dcterms:created>
  <dcterms:modified xsi:type="dcterms:W3CDTF">2017-04-20T13:37:08Z</dcterms:modified>
</cp:coreProperties>
</file>