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58" r:id="rId10"/>
    <p:sldId id="259" r:id="rId11"/>
    <p:sldId id="260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33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93C7A-BBF4-46D6-AF92-290C376F7C0A}" type="datetimeFigureOut">
              <a:rPr lang="en-CA" smtClean="0"/>
              <a:t>29/03/2017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52E0A-F425-4590-B355-F2C2B9DD268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217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2C69-2577-4FA2-AFF5-F7ADA6760A6E}" type="datetimeFigureOut">
              <a:rPr lang="en-CA" smtClean="0"/>
              <a:t>29/03/2017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496A-F6D7-47F4-8281-28BBA347363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9577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2C69-2577-4FA2-AFF5-F7ADA6760A6E}" type="datetimeFigureOut">
              <a:rPr lang="en-CA" smtClean="0"/>
              <a:t>29/03/2017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496A-F6D7-47F4-8281-28BBA347363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491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2C69-2577-4FA2-AFF5-F7ADA6760A6E}" type="datetimeFigureOut">
              <a:rPr lang="en-CA" smtClean="0"/>
              <a:t>29/03/2017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496A-F6D7-47F4-8281-28BBA347363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8277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2C69-2577-4FA2-AFF5-F7ADA6760A6E}" type="datetimeFigureOut">
              <a:rPr lang="en-CA" smtClean="0"/>
              <a:t>29/03/2017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496A-F6D7-47F4-8281-28BBA347363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060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2C69-2577-4FA2-AFF5-F7ADA6760A6E}" type="datetimeFigureOut">
              <a:rPr lang="en-CA" smtClean="0"/>
              <a:t>29/03/2017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496A-F6D7-47F4-8281-28BBA347363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6273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2C69-2577-4FA2-AFF5-F7ADA6760A6E}" type="datetimeFigureOut">
              <a:rPr lang="en-CA" smtClean="0"/>
              <a:t>29/03/2017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496A-F6D7-47F4-8281-28BBA347363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318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2C69-2577-4FA2-AFF5-F7ADA6760A6E}" type="datetimeFigureOut">
              <a:rPr lang="en-CA" smtClean="0"/>
              <a:t>29/03/2017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496A-F6D7-47F4-8281-28BBA347363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2211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2C69-2577-4FA2-AFF5-F7ADA6760A6E}" type="datetimeFigureOut">
              <a:rPr lang="en-CA" smtClean="0"/>
              <a:t>29/03/2017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496A-F6D7-47F4-8281-28BBA347363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5190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2C69-2577-4FA2-AFF5-F7ADA6760A6E}" type="datetimeFigureOut">
              <a:rPr lang="en-CA" smtClean="0"/>
              <a:t>29/03/2017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496A-F6D7-47F4-8281-28BBA347363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987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2C69-2577-4FA2-AFF5-F7ADA6760A6E}" type="datetimeFigureOut">
              <a:rPr lang="en-CA" smtClean="0"/>
              <a:t>29/03/2017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496A-F6D7-47F4-8281-28BBA347363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9960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12C69-2577-4FA2-AFF5-F7ADA6760A6E}" type="datetimeFigureOut">
              <a:rPr lang="en-CA" smtClean="0"/>
              <a:t>29/03/2017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9496A-F6D7-47F4-8281-28BBA347363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0397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12C69-2577-4FA2-AFF5-F7ADA6760A6E}" type="datetimeFigureOut">
              <a:rPr lang="en-CA" smtClean="0"/>
              <a:t>29/03/2017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9496A-F6D7-47F4-8281-28BBA347363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9508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loprof.qc.ca/bv/pages/f1110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oprof.qc.ca/BV/Pages/f1451.aspx#a1" TargetMode="External"/><Relationship Id="rId2" Type="http://schemas.openxmlformats.org/officeDocument/2006/relationships/hyperlink" Target="http://www.alloprof.qc.ca/BV/Pages/f1450.aspx#a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lloprof.qc.ca/BV/Pages/f1452.aspx#a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loprof.qc.ca/BV/Pages/f1031.asp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loprof.qc.ca/BV/Pages/f1112.aspx#a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francaislyceemarrakech2/connecteurs" TargetMode="External"/><Relationship Id="rId2" Type="http://schemas.openxmlformats.org/officeDocument/2006/relationships/hyperlink" Target="https://lacroiseefr.wordpress.com/2010/05/26/structure-incitativ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err="1" smtClean="0"/>
              <a:t>Texte</a:t>
            </a:r>
            <a:r>
              <a:rPr lang="en-CA" dirty="0"/>
              <a:t> </a:t>
            </a:r>
            <a:r>
              <a:rPr lang="en-CA" dirty="0" err="1" smtClean="0"/>
              <a:t>Argumentatif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err="1" smtClean="0"/>
              <a:t>Secondaire</a:t>
            </a:r>
            <a:r>
              <a:rPr lang="en-CA" dirty="0" smtClean="0"/>
              <a:t> 5, </a:t>
            </a:r>
            <a:r>
              <a:rPr lang="en-CA" dirty="0" err="1" smtClean="0"/>
              <a:t>Français</a:t>
            </a:r>
            <a:r>
              <a:rPr lang="en-CA" dirty="0" smtClean="0"/>
              <a:t> de base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25124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La structure du </a:t>
            </a:r>
            <a:r>
              <a:rPr lang="en-CA" dirty="0" err="1" smtClean="0"/>
              <a:t>texte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25658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r-CA" sz="5600" b="1" u="sng" dirty="0"/>
              <a:t>Introduction</a:t>
            </a:r>
            <a:endParaRPr lang="en-CA" sz="5600" b="1" u="sng" dirty="0"/>
          </a:p>
          <a:p>
            <a:pPr marL="0" indent="0">
              <a:buNone/>
            </a:pPr>
            <a:r>
              <a:rPr lang="fr-CA" sz="3700" u="sng" dirty="0" smtClean="0"/>
              <a:t>	</a:t>
            </a:r>
            <a:r>
              <a:rPr lang="fr-CA" sz="3700" u="sng" dirty="0"/>
              <a:t>																																										</a:t>
            </a:r>
            <a:endParaRPr lang="en-CA" sz="3700" dirty="0"/>
          </a:p>
          <a:p>
            <a:pPr marL="0" indent="0">
              <a:buNone/>
            </a:pPr>
            <a:r>
              <a:rPr lang="fr-CA" sz="3700" dirty="0"/>
              <a:t> </a:t>
            </a:r>
            <a:endParaRPr lang="en-CA" sz="3700" dirty="0"/>
          </a:p>
          <a:p>
            <a:pPr marL="0" indent="0">
              <a:buNone/>
            </a:pPr>
            <a:r>
              <a:rPr lang="fr-CA" sz="5600" b="1" u="sng" dirty="0" smtClean="0"/>
              <a:t>Développement</a:t>
            </a:r>
          </a:p>
          <a:p>
            <a:pPr marL="0" indent="0">
              <a:buNone/>
            </a:pPr>
            <a:r>
              <a:rPr lang="fr-CA" sz="3700" dirty="0"/>
              <a:t> </a:t>
            </a:r>
            <a:endParaRPr lang="en-CA" sz="3700" dirty="0"/>
          </a:p>
          <a:p>
            <a:pPr marL="0" indent="0">
              <a:buNone/>
            </a:pPr>
            <a:r>
              <a:rPr lang="fr-CA" sz="5600" dirty="0"/>
              <a:t>Idée principale</a:t>
            </a:r>
            <a:r>
              <a:rPr lang="fr-CA" sz="3700" dirty="0"/>
              <a:t> : </a:t>
            </a:r>
            <a:r>
              <a:rPr lang="fr-CA" sz="3700" u="sng" dirty="0"/>
              <a:t>																										</a:t>
            </a:r>
            <a:endParaRPr lang="en-CA" sz="3700" dirty="0"/>
          </a:p>
          <a:p>
            <a:pPr marL="0" indent="0">
              <a:buNone/>
            </a:pPr>
            <a:r>
              <a:rPr lang="fr-CA" sz="5600" dirty="0"/>
              <a:t>Idées secondaires </a:t>
            </a:r>
            <a:r>
              <a:rPr lang="fr-CA" sz="3700" dirty="0"/>
              <a:t>: </a:t>
            </a:r>
            <a:r>
              <a:rPr lang="fr-CA" sz="3700" u="sng" dirty="0"/>
              <a:t>																																								</a:t>
            </a:r>
            <a:endParaRPr lang="en-CA" sz="3700" dirty="0"/>
          </a:p>
          <a:p>
            <a:pPr marL="0" indent="0">
              <a:buNone/>
            </a:pPr>
            <a:r>
              <a:rPr lang="fr-CA" sz="3700"/>
              <a:t> </a:t>
            </a:r>
            <a:endParaRPr lang="en-CA" sz="5600" b="1" dirty="0"/>
          </a:p>
          <a:p>
            <a:pPr marL="0" indent="0">
              <a:buNone/>
            </a:pPr>
            <a:r>
              <a:rPr lang="fr-CA" sz="5600" dirty="0"/>
              <a:t>Idée principale : </a:t>
            </a:r>
            <a:r>
              <a:rPr lang="fr-CA" sz="3700" u="sng" dirty="0"/>
              <a:t>																										</a:t>
            </a:r>
            <a:endParaRPr lang="en-CA" sz="3700" dirty="0"/>
          </a:p>
          <a:p>
            <a:pPr marL="0" indent="0">
              <a:buNone/>
            </a:pPr>
            <a:r>
              <a:rPr lang="fr-CA" sz="5600" dirty="0"/>
              <a:t>Idées secondaires </a:t>
            </a:r>
            <a:r>
              <a:rPr lang="fr-CA" sz="3700" dirty="0"/>
              <a:t>: </a:t>
            </a:r>
            <a:r>
              <a:rPr lang="fr-CA" sz="3700" u="sng" dirty="0"/>
              <a:t>																																								</a:t>
            </a:r>
            <a:endParaRPr lang="en-CA" sz="3700" dirty="0"/>
          </a:p>
          <a:p>
            <a:pPr marL="0" indent="0">
              <a:buNone/>
            </a:pPr>
            <a:endParaRPr lang="en-CA" sz="5600" b="1" u="sng" dirty="0" smtClean="0"/>
          </a:p>
          <a:p>
            <a:pPr marL="0" indent="0">
              <a:buNone/>
            </a:pPr>
            <a:r>
              <a:rPr lang="fr-CA" sz="5600" b="1" u="sng" dirty="0" smtClean="0"/>
              <a:t>Conclusion</a:t>
            </a:r>
            <a:endParaRPr lang="en-CA" sz="5600" b="1" u="sng" dirty="0" smtClean="0"/>
          </a:p>
          <a:p>
            <a:pPr marL="0" indent="0">
              <a:buNone/>
            </a:pPr>
            <a:r>
              <a:rPr lang="fr-CA" sz="3700" u="sng" dirty="0"/>
              <a:t>																																										</a:t>
            </a:r>
            <a:endParaRPr lang="en-CA" sz="37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76997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err="1" smtClean="0"/>
              <a:t>Références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Allo</a:t>
            </a:r>
            <a:r>
              <a:rPr lang="en-CA" dirty="0"/>
              <a:t> Prof: </a:t>
            </a:r>
            <a:r>
              <a:rPr lang="en-CA" dirty="0">
                <a:hlinkClick r:id="rId2"/>
              </a:rPr>
              <a:t>http://</a:t>
            </a:r>
            <a:r>
              <a:rPr lang="en-CA" dirty="0" smtClean="0">
                <a:hlinkClick r:id="rId2"/>
              </a:rPr>
              <a:t>www.alloprof.qc.ca/bv/pages/f1110.aspx</a:t>
            </a:r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889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 </a:t>
            </a:r>
            <a:r>
              <a:rPr lang="en-CA" dirty="0" err="1" smtClean="0"/>
              <a:t>texte</a:t>
            </a:r>
            <a:r>
              <a:rPr lang="en-CA" dirty="0" smtClean="0"/>
              <a:t> </a:t>
            </a:r>
            <a:r>
              <a:rPr lang="en-CA" dirty="0" err="1" smtClean="0"/>
              <a:t>incitatif</a:t>
            </a:r>
            <a:r>
              <a:rPr lang="en-CA" dirty="0" smtClean="0"/>
              <a:t> a pour but de 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Convaincre</a:t>
            </a:r>
            <a:r>
              <a:rPr lang="en-CA" dirty="0" smtClean="0"/>
              <a:t>, </a:t>
            </a:r>
            <a:r>
              <a:rPr lang="en-CA" dirty="0" err="1" smtClean="0"/>
              <a:t>conseiller</a:t>
            </a:r>
            <a:r>
              <a:rPr lang="en-CA" dirty="0" smtClean="0"/>
              <a:t>, de faire </a:t>
            </a:r>
            <a:r>
              <a:rPr lang="en-CA" dirty="0" err="1" smtClean="0"/>
              <a:t>réagir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</a:t>
            </a:r>
            <a:r>
              <a:rPr lang="en-CA" dirty="0" smtClean="0"/>
              <a:t>persuader les </a:t>
            </a:r>
            <a:r>
              <a:rPr lang="en-CA" dirty="0" err="1" smtClean="0"/>
              <a:t>lecteurs</a:t>
            </a:r>
            <a:r>
              <a:rPr lang="en-CA" dirty="0" smtClean="0"/>
              <a:t> </a:t>
            </a:r>
            <a:r>
              <a:rPr lang="en-CA" dirty="0" smtClean="0"/>
              <a:t>à </a:t>
            </a:r>
            <a:r>
              <a:rPr lang="en-CA" dirty="0" err="1" smtClean="0"/>
              <a:t>prendre</a:t>
            </a:r>
            <a:r>
              <a:rPr lang="en-CA" dirty="0" smtClean="0"/>
              <a:t> </a:t>
            </a:r>
            <a:r>
              <a:rPr lang="en-CA" dirty="0" smtClean="0"/>
              <a:t>action, de changer </a:t>
            </a:r>
            <a:r>
              <a:rPr lang="en-CA" dirty="0" err="1" smtClean="0"/>
              <a:t>leurs</a:t>
            </a:r>
            <a:r>
              <a:rPr lang="en-CA" dirty="0" smtClean="0"/>
              <a:t> </a:t>
            </a:r>
            <a:r>
              <a:rPr lang="en-CA" dirty="0" err="1" smtClean="0"/>
              <a:t>manière</a:t>
            </a:r>
            <a:r>
              <a:rPr lang="en-CA" dirty="0" smtClean="0"/>
              <a:t> </a:t>
            </a:r>
            <a:r>
              <a:rPr lang="en-CA" dirty="0" err="1" smtClean="0"/>
              <a:t>d’agir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</a:t>
            </a:r>
            <a:r>
              <a:rPr lang="en-CA" dirty="0" err="1" smtClean="0"/>
              <a:t>d’essayer</a:t>
            </a:r>
            <a:r>
              <a:rPr lang="en-CA" dirty="0" smtClean="0"/>
              <a:t> de nouveaux </a:t>
            </a:r>
            <a:r>
              <a:rPr lang="en-CA" dirty="0" err="1" smtClean="0"/>
              <a:t>produits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</a:t>
            </a:r>
            <a:r>
              <a:rPr lang="en-CA" dirty="0" err="1" smtClean="0"/>
              <a:t>activités</a:t>
            </a:r>
            <a:r>
              <a:rPr lang="en-CA" dirty="0" smtClean="0"/>
              <a:t>. </a:t>
            </a:r>
          </a:p>
          <a:p>
            <a:r>
              <a:rPr lang="en-CA" dirty="0" err="1" smtClean="0"/>
              <a:t>L’auteur</a:t>
            </a:r>
            <a:r>
              <a:rPr lang="en-CA" dirty="0" smtClean="0"/>
              <a:t> d’un </a:t>
            </a:r>
            <a:r>
              <a:rPr lang="en-CA" dirty="0" err="1" smtClean="0"/>
              <a:t>tex</a:t>
            </a:r>
            <a:r>
              <a:rPr lang="en-CA" dirty="0" err="1" smtClean="0"/>
              <a:t>te</a:t>
            </a:r>
            <a:r>
              <a:rPr lang="en-CA" dirty="0" smtClean="0"/>
              <a:t> </a:t>
            </a:r>
            <a:r>
              <a:rPr lang="en-CA" dirty="0" err="1" smtClean="0"/>
              <a:t>argumentatif</a:t>
            </a:r>
            <a:r>
              <a:rPr lang="en-CA" dirty="0" smtClean="0"/>
              <a:t> se concentre </a:t>
            </a:r>
            <a:r>
              <a:rPr lang="en-CA" dirty="0" err="1" smtClean="0"/>
              <a:t>principalement</a:t>
            </a:r>
            <a:r>
              <a:rPr lang="en-CA" dirty="0" smtClean="0"/>
              <a:t> à </a:t>
            </a:r>
            <a:r>
              <a:rPr lang="en-CA" dirty="0" err="1" smtClean="0"/>
              <a:t>d.montrer</a:t>
            </a:r>
            <a:r>
              <a:rPr lang="en-CA" dirty="0" smtClean="0"/>
              <a:t> que </a:t>
            </a:r>
            <a:r>
              <a:rPr lang="en-CA" dirty="0" err="1" smtClean="0"/>
              <a:t>sa</a:t>
            </a:r>
            <a:r>
              <a:rPr lang="en-CA" dirty="0" smtClean="0"/>
              <a:t> </a:t>
            </a:r>
            <a:r>
              <a:rPr lang="en-CA" dirty="0" err="1" smtClean="0"/>
              <a:t>thèse</a:t>
            </a:r>
            <a:r>
              <a:rPr lang="en-CA" dirty="0" smtClean="0"/>
              <a:t> (opinion </a:t>
            </a:r>
            <a:r>
              <a:rPr lang="en-CA" dirty="0" err="1" smtClean="0"/>
              <a:t>personelle</a:t>
            </a:r>
            <a:r>
              <a:rPr lang="en-CA" dirty="0" smtClean="0"/>
              <a:t>) </a:t>
            </a:r>
            <a:r>
              <a:rPr lang="en-CA" dirty="0" err="1" smtClean="0"/>
              <a:t>est</a:t>
            </a:r>
            <a:r>
              <a:rPr lang="en-CA" dirty="0" smtClean="0"/>
              <a:t> </a:t>
            </a:r>
            <a:r>
              <a:rPr lang="en-CA" dirty="0" err="1" smtClean="0"/>
              <a:t>celle</a:t>
            </a:r>
            <a:r>
              <a:rPr lang="en-CA" dirty="0" smtClean="0"/>
              <a:t> à </a:t>
            </a:r>
            <a:r>
              <a:rPr lang="en-CA" dirty="0" err="1" smtClean="0"/>
              <a:t>laquelle</a:t>
            </a:r>
            <a:r>
              <a:rPr lang="en-CA" dirty="0" smtClean="0"/>
              <a:t> </a:t>
            </a:r>
            <a:r>
              <a:rPr lang="en-CA" dirty="0" err="1" smtClean="0"/>
              <a:t>il</a:t>
            </a:r>
            <a:r>
              <a:rPr lang="en-CA" dirty="0" smtClean="0"/>
              <a:t> </a:t>
            </a:r>
            <a:r>
              <a:rPr lang="en-CA" dirty="0" err="1" smtClean="0"/>
              <a:t>faut</a:t>
            </a:r>
            <a:r>
              <a:rPr lang="en-CA" dirty="0" smtClean="0"/>
              <a:t> </a:t>
            </a:r>
            <a:r>
              <a:rPr lang="en-CA" dirty="0" err="1" smtClean="0"/>
              <a:t>adhérer</a:t>
            </a:r>
            <a:r>
              <a:rPr lang="en-CA" dirty="0" smtClean="0"/>
              <a:t>.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16853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Comment </a:t>
            </a:r>
            <a:r>
              <a:rPr lang="en-CA" dirty="0" err="1" smtClean="0"/>
              <a:t>bien</a:t>
            </a:r>
            <a:r>
              <a:rPr lang="en-CA" dirty="0" smtClean="0"/>
              <a:t> se </a:t>
            </a:r>
            <a:r>
              <a:rPr lang="en-CA" dirty="0" err="1" smtClean="0"/>
              <a:t>préparer</a:t>
            </a:r>
            <a:r>
              <a:rPr lang="en-CA" dirty="0" smtClean="0"/>
              <a:t> pour </a:t>
            </a:r>
            <a:r>
              <a:rPr lang="en-CA" dirty="0" err="1" smtClean="0"/>
              <a:t>écrire</a:t>
            </a:r>
            <a:r>
              <a:rPr lang="en-CA" dirty="0" smtClean="0"/>
              <a:t> un </a:t>
            </a:r>
            <a:r>
              <a:rPr lang="en-CA" dirty="0" err="1" smtClean="0"/>
              <a:t>texte</a:t>
            </a:r>
            <a:r>
              <a:rPr lang="en-CA" dirty="0" smtClean="0"/>
              <a:t> </a:t>
            </a:r>
            <a:r>
              <a:rPr lang="en-CA" dirty="0" err="1" smtClean="0"/>
              <a:t>argumentatif</a:t>
            </a:r>
            <a:r>
              <a:rPr lang="en-CA" dirty="0" smtClean="0"/>
              <a:t>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CA" dirty="0" err="1" smtClean="0"/>
              <a:t>Comprend</a:t>
            </a:r>
            <a:r>
              <a:rPr lang="en-CA" dirty="0" smtClean="0"/>
              <a:t> </a:t>
            </a:r>
            <a:r>
              <a:rPr lang="en-CA" dirty="0" err="1" smtClean="0"/>
              <a:t>bien</a:t>
            </a:r>
            <a:r>
              <a:rPr lang="en-CA" dirty="0" smtClean="0"/>
              <a:t> la </a:t>
            </a:r>
            <a:r>
              <a:rPr lang="en-CA" dirty="0" err="1" smtClean="0"/>
              <a:t>tâche</a:t>
            </a:r>
            <a:r>
              <a:rPr lang="en-CA" dirty="0"/>
              <a:t> </a:t>
            </a:r>
            <a:r>
              <a:rPr lang="en-CA" dirty="0" smtClean="0"/>
              <a:t>à faire</a:t>
            </a:r>
          </a:p>
          <a:p>
            <a:pPr marL="514350" indent="-514350">
              <a:buAutoNum type="arabicPeriod"/>
            </a:pPr>
            <a:r>
              <a:rPr lang="en-CA" dirty="0" err="1" smtClean="0"/>
              <a:t>Dressez</a:t>
            </a:r>
            <a:r>
              <a:rPr lang="en-CA" dirty="0" smtClean="0"/>
              <a:t> la </a:t>
            </a:r>
            <a:r>
              <a:rPr lang="en-CA" dirty="0" err="1" smtClean="0"/>
              <a:t>liste</a:t>
            </a:r>
            <a:r>
              <a:rPr lang="en-CA" dirty="0" smtClean="0"/>
              <a:t> de </a:t>
            </a:r>
            <a:r>
              <a:rPr lang="en-CA" dirty="0" err="1" smtClean="0"/>
              <a:t>tous</a:t>
            </a:r>
            <a:r>
              <a:rPr lang="en-CA" dirty="0" smtClean="0"/>
              <a:t> les arguments (C-A)</a:t>
            </a:r>
          </a:p>
          <a:p>
            <a:pPr marL="514350" indent="-514350">
              <a:buAutoNum type="arabicPeriod"/>
            </a:pPr>
            <a:r>
              <a:rPr lang="en-CA" dirty="0" err="1" smtClean="0"/>
              <a:t>Améliore</a:t>
            </a:r>
            <a:r>
              <a:rPr lang="en-CA" dirty="0" smtClean="0"/>
              <a:t>  et </a:t>
            </a:r>
            <a:r>
              <a:rPr lang="en-CA" dirty="0" err="1" smtClean="0"/>
              <a:t>décide</a:t>
            </a:r>
            <a:r>
              <a:rPr lang="en-CA" dirty="0" smtClean="0"/>
              <a:t> de </a:t>
            </a:r>
            <a:r>
              <a:rPr lang="en-CA" dirty="0" err="1" smtClean="0"/>
              <a:t>tes</a:t>
            </a:r>
            <a:r>
              <a:rPr lang="en-CA" dirty="0" smtClean="0"/>
              <a:t> arguments</a:t>
            </a:r>
          </a:p>
          <a:p>
            <a:pPr marL="514350" indent="-514350">
              <a:buAutoNum type="arabicPeriod"/>
            </a:pPr>
            <a:r>
              <a:rPr lang="en-CA" dirty="0" err="1" smtClean="0"/>
              <a:t>Classe</a:t>
            </a:r>
            <a:r>
              <a:rPr lang="en-CA" dirty="0" smtClean="0"/>
              <a:t> la </a:t>
            </a:r>
            <a:r>
              <a:rPr lang="en-CA" dirty="0" err="1" smtClean="0"/>
              <a:t>liste</a:t>
            </a:r>
            <a:r>
              <a:rPr lang="en-CA" dirty="0" smtClean="0"/>
              <a:t> des arguments </a:t>
            </a:r>
            <a:r>
              <a:rPr lang="en-CA" dirty="0" err="1" smtClean="0"/>
              <a:t>en</a:t>
            </a:r>
            <a:r>
              <a:rPr lang="en-CA" dirty="0" smtClean="0"/>
              <a:t> </a:t>
            </a:r>
            <a:r>
              <a:rPr lang="en-CA" dirty="0" err="1" smtClean="0"/>
              <a:t>paragraphe</a:t>
            </a:r>
            <a:endParaRPr lang="en-CA" dirty="0" smtClean="0"/>
          </a:p>
          <a:p>
            <a:pPr marL="514350" indent="-514350">
              <a:buAutoNum type="arabicPeriod"/>
            </a:pPr>
            <a:r>
              <a:rPr lang="en-CA" dirty="0" err="1" smtClean="0"/>
              <a:t>Rédige</a:t>
            </a:r>
            <a:r>
              <a:rPr lang="en-CA" dirty="0" smtClean="0"/>
              <a:t> un plan</a:t>
            </a:r>
          </a:p>
          <a:p>
            <a:pPr marL="514350" indent="-514350">
              <a:buAutoNum type="arabicPeriod"/>
            </a:pPr>
            <a:r>
              <a:rPr lang="en-CA" dirty="0" err="1" smtClean="0"/>
              <a:t>Décide</a:t>
            </a:r>
            <a:r>
              <a:rPr lang="en-CA" dirty="0" smtClean="0"/>
              <a:t> du ton </a:t>
            </a:r>
            <a:r>
              <a:rPr lang="en-CA" dirty="0" err="1" smtClean="0"/>
              <a:t>utilisé</a:t>
            </a:r>
            <a:r>
              <a:rPr lang="en-CA" dirty="0" smtClean="0"/>
              <a:t> (distant </a:t>
            </a:r>
            <a:r>
              <a:rPr lang="en-CA" dirty="0" err="1" smtClean="0"/>
              <a:t>ou</a:t>
            </a:r>
            <a:r>
              <a:rPr lang="en-CA" dirty="0" smtClean="0"/>
              <a:t> </a:t>
            </a:r>
            <a:r>
              <a:rPr lang="en-CA" dirty="0" err="1" smtClean="0"/>
              <a:t>engagé</a:t>
            </a:r>
            <a:r>
              <a:rPr lang="en-CA" dirty="0" smtClean="0"/>
              <a:t>)</a:t>
            </a:r>
          </a:p>
          <a:p>
            <a:pPr marL="514350" indent="-514350">
              <a:buAutoNum type="arabicPeriod"/>
            </a:pPr>
            <a:r>
              <a:rPr lang="en-CA" dirty="0" err="1" smtClean="0"/>
              <a:t>Débute</a:t>
            </a:r>
            <a:r>
              <a:rPr lang="en-CA" dirty="0" smtClean="0"/>
              <a:t> </a:t>
            </a:r>
            <a:r>
              <a:rPr lang="en-CA" dirty="0" err="1" smtClean="0"/>
              <a:t>l’écriture</a:t>
            </a:r>
            <a:r>
              <a:rPr lang="en-CA" dirty="0" smtClean="0"/>
              <a:t> (</a:t>
            </a:r>
            <a:r>
              <a:rPr lang="en-CA" dirty="0" err="1" smtClean="0"/>
              <a:t>brouillon</a:t>
            </a:r>
            <a:r>
              <a:rPr lang="en-CA" dirty="0" smtClean="0"/>
              <a:t>)</a:t>
            </a:r>
          </a:p>
          <a:p>
            <a:pPr marL="514350" indent="-514350">
              <a:buAutoNum type="arabicPeriod"/>
            </a:pPr>
            <a:r>
              <a:rPr lang="en-CA" dirty="0" smtClean="0"/>
              <a:t>Aide-</a:t>
            </a:r>
            <a:r>
              <a:rPr lang="en-CA" dirty="0" err="1" smtClean="0"/>
              <a:t>toi</a:t>
            </a:r>
            <a:r>
              <a:rPr lang="en-CA" dirty="0" smtClean="0"/>
              <a:t> </a:t>
            </a:r>
            <a:r>
              <a:rPr lang="en-CA" dirty="0" err="1" smtClean="0"/>
              <a:t>d’organisateurs</a:t>
            </a:r>
            <a:r>
              <a:rPr lang="en-CA" dirty="0" smtClean="0"/>
              <a:t> </a:t>
            </a:r>
            <a:r>
              <a:rPr lang="en-CA" dirty="0" err="1" smtClean="0"/>
              <a:t>textuels</a:t>
            </a:r>
            <a:r>
              <a:rPr lang="en-CA" dirty="0" smtClean="0"/>
              <a:t> et de </a:t>
            </a:r>
            <a:r>
              <a:rPr lang="en-CA" dirty="0" err="1" smtClean="0"/>
              <a:t>marqueurs</a:t>
            </a:r>
            <a:r>
              <a:rPr lang="en-CA" dirty="0" smtClean="0"/>
              <a:t> de relation</a:t>
            </a:r>
          </a:p>
          <a:p>
            <a:pPr marL="514350" indent="-514350">
              <a:buAutoNum type="arabicPeriod"/>
            </a:pPr>
            <a:endParaRPr lang="en-CA" dirty="0" smtClean="0"/>
          </a:p>
          <a:p>
            <a:pPr marL="514350" indent="-514350">
              <a:buAutoNum type="arabicPeriod"/>
            </a:pP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40616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 plan d’un </a:t>
            </a:r>
            <a:r>
              <a:rPr lang="en-CA" dirty="0" err="1" smtClean="0"/>
              <a:t>texte</a:t>
            </a:r>
            <a:r>
              <a:rPr lang="en-CA" dirty="0" smtClean="0"/>
              <a:t> </a:t>
            </a:r>
            <a:r>
              <a:rPr lang="en-CA" dirty="0" err="1" smtClean="0"/>
              <a:t>argumentatif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b="1" dirty="0" smtClean="0">
                <a:hlinkClick r:id="rId2"/>
              </a:rPr>
              <a:t>Introduction</a:t>
            </a:r>
            <a:r>
              <a:rPr lang="fr-FR" dirty="0"/>
              <a:t/>
            </a:r>
            <a:br>
              <a:rPr lang="fr-FR" dirty="0"/>
            </a:br>
            <a:r>
              <a:rPr lang="fr-FR" b="1" dirty="0"/>
              <a:t>1.</a:t>
            </a:r>
            <a:r>
              <a:rPr lang="fr-FR" dirty="0"/>
              <a:t> Sujet amené</a:t>
            </a:r>
            <a:r>
              <a:rPr lang="fr-FR" dirty="0"/>
              <a:t/>
            </a:r>
            <a:br>
              <a:rPr lang="fr-FR" dirty="0"/>
            </a:br>
            <a:r>
              <a:rPr lang="fr-FR" b="1" dirty="0"/>
              <a:t>2.</a:t>
            </a:r>
            <a:r>
              <a:rPr lang="fr-FR" dirty="0"/>
              <a:t> </a:t>
            </a:r>
            <a:r>
              <a:rPr lang="fr-FR" dirty="0" err="1"/>
              <a:t>Suj</a:t>
            </a:r>
            <a:r>
              <a:rPr lang="fr-FR" dirty="0"/>
              <a:t>​et posé</a:t>
            </a:r>
            <a:r>
              <a:rPr lang="fr-FR" dirty="0"/>
              <a:t/>
            </a:r>
            <a:br>
              <a:rPr lang="fr-FR" dirty="0"/>
            </a:br>
            <a:r>
              <a:rPr lang="fr-FR" b="1" dirty="0"/>
              <a:t>3.</a:t>
            </a:r>
            <a:r>
              <a:rPr lang="fr-FR" dirty="0"/>
              <a:t> Thèse</a:t>
            </a:r>
            <a:r>
              <a:rPr lang="fr-FR" dirty="0"/>
              <a:t/>
            </a:r>
            <a:br>
              <a:rPr lang="fr-FR" dirty="0"/>
            </a:br>
            <a:r>
              <a:rPr lang="fr-FR" b="1" dirty="0"/>
              <a:t>4.</a:t>
            </a:r>
            <a:r>
              <a:rPr lang="fr-FR" dirty="0"/>
              <a:t> Sujet divisé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b="1" dirty="0">
                <a:hlinkClick r:id="rId3"/>
              </a:rPr>
              <a:t>Développement</a:t>
            </a:r>
            <a:r>
              <a:rPr lang="fr-FR" b="1" dirty="0"/>
              <a:t> </a:t>
            </a:r>
            <a:r>
              <a:rPr lang="fr-FR" dirty="0"/>
              <a:t>(souvent constitué de deux ou de trois paragraphes)</a:t>
            </a:r>
            <a:r>
              <a:rPr lang="fr-FR" dirty="0"/>
              <a:t/>
            </a:r>
            <a:br>
              <a:rPr lang="fr-FR" dirty="0"/>
            </a:br>
            <a:r>
              <a:rPr lang="fr-FR" b="1" dirty="0"/>
              <a:t>1.</a:t>
            </a:r>
            <a:r>
              <a:rPr lang="fr-FR" dirty="0"/>
              <a:t> F​</a:t>
            </a:r>
            <a:r>
              <a:rPr lang="fr-FR" dirty="0" err="1"/>
              <a:t>ormulation</a:t>
            </a:r>
            <a:r>
              <a:rPr lang="fr-FR" dirty="0"/>
              <a:t> de l'argument (présentation)​</a:t>
            </a:r>
            <a:r>
              <a:rPr lang="fr-FR" dirty="0"/>
              <a:t/>
            </a:r>
            <a:br>
              <a:rPr lang="fr-FR" dirty="0"/>
            </a:br>
            <a:r>
              <a:rPr lang="fr-FR" b="1" dirty="0"/>
              <a:t>2.</a:t>
            </a:r>
            <a:r>
              <a:rPr lang="fr-FR" dirty="0"/>
              <a:t> Explication de l'argument​</a:t>
            </a:r>
            <a:r>
              <a:rPr lang="fr-FR" dirty="0"/>
              <a:t/>
            </a:r>
            <a:br>
              <a:rPr lang="fr-FR" dirty="0"/>
            </a:br>
            <a:r>
              <a:rPr lang="fr-FR" b="1" dirty="0"/>
              <a:t>3.</a:t>
            </a:r>
            <a:r>
              <a:rPr lang="fr-FR" dirty="0"/>
              <a:t> Fondement (fait, statistique, valeur, etc.)</a:t>
            </a:r>
            <a:r>
              <a:rPr lang="fr-FR" dirty="0"/>
              <a:t/>
            </a:r>
            <a:br>
              <a:rPr lang="fr-FR" dirty="0"/>
            </a:br>
            <a:r>
              <a:rPr lang="fr-FR" b="1" dirty="0"/>
              <a:t>4.</a:t>
            </a:r>
            <a:r>
              <a:rPr lang="fr-FR" dirty="0"/>
              <a:t> Conclusion partielle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b="1" dirty="0">
                <a:hlinkClick r:id="rId4"/>
              </a:rPr>
              <a:t>Conclusion</a:t>
            </a:r>
            <a:r>
              <a:rPr lang="fr-FR" dirty="0"/>
              <a:t/>
            </a:r>
            <a:br>
              <a:rPr lang="fr-FR" dirty="0"/>
            </a:br>
            <a:r>
              <a:rPr lang="fr-FR" b="1" dirty="0"/>
              <a:t>1.</a:t>
            </a:r>
            <a:r>
              <a:rPr lang="fr-FR" dirty="0"/>
              <a:t> Rappel de la thèse et des arguments (synthèse)</a:t>
            </a:r>
            <a:r>
              <a:rPr lang="fr-FR" dirty="0"/>
              <a:t/>
            </a:r>
            <a:br>
              <a:rPr lang="fr-FR" dirty="0"/>
            </a:br>
            <a:r>
              <a:rPr lang="fr-FR" b="1" dirty="0"/>
              <a:t>2.</a:t>
            </a:r>
            <a:r>
              <a:rPr lang="fr-FR" dirty="0"/>
              <a:t> </a:t>
            </a:r>
            <a:r>
              <a:rPr lang="fr-FR" dirty="0" err="1"/>
              <a:t>Ouve</a:t>
            </a:r>
            <a:r>
              <a:rPr lang="fr-FR" dirty="0"/>
              <a:t>​</a:t>
            </a:r>
            <a:r>
              <a:rPr lang="fr-FR" dirty="0" err="1"/>
              <a:t>rture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10661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864096"/>
          </a:xfrm>
        </p:spPr>
        <p:txBody>
          <a:bodyPr/>
          <a:lstStyle/>
          <a:p>
            <a:r>
              <a:rPr lang="en-CA" dirty="0" err="1" smtClean="0"/>
              <a:t>L’introduction:Exemple</a:t>
            </a:r>
            <a:r>
              <a:rPr lang="en-CA" dirty="0" smtClean="0"/>
              <a:t> 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6482729"/>
              </p:ext>
            </p:extLst>
          </p:nvPr>
        </p:nvGraphicFramePr>
        <p:xfrm>
          <a:off x="395536" y="1110747"/>
          <a:ext cx="8255683" cy="5760720"/>
        </p:xfrm>
        <a:graphic>
          <a:graphicData uri="http://schemas.openxmlformats.org/drawingml/2006/table">
            <a:tbl>
              <a:tblPr/>
              <a:tblGrid>
                <a:gridCol w="1436995"/>
                <a:gridCol w="3324813"/>
                <a:gridCol w="3493875"/>
              </a:tblGrid>
              <a:tr h="1670181">
                <a:tc>
                  <a:txBody>
                    <a:bodyPr/>
                    <a:lstStyle/>
                    <a:p>
                      <a:r>
                        <a:rPr lang="en-CA" sz="2800" b="1" dirty="0">
                          <a:effectLst/>
                        </a:rPr>
                        <a:t>1. </a:t>
                      </a:r>
                      <a:r>
                        <a:rPr lang="en-CA" sz="2800" b="1" dirty="0" err="1">
                          <a:effectLst/>
                        </a:rPr>
                        <a:t>Sujet</a:t>
                      </a:r>
                      <a:r>
                        <a:rPr lang="en-CA" sz="2800" b="1" dirty="0">
                          <a:effectLst/>
                        </a:rPr>
                        <a:t> </a:t>
                      </a:r>
                      <a:r>
                        <a:rPr lang="en-CA" sz="2800" b="1" dirty="0" err="1">
                          <a:effectLst/>
                        </a:rPr>
                        <a:t>amené</a:t>
                      </a:r>
                      <a:endParaRPr lang="en-CA" sz="28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effectLst/>
                        </a:rPr>
                        <a:t>Il s’agit d’introduire le sujet sans le nommer. Le sujet amené est une​​ portion de texte dans lequel il n’y a ni argument ni thèse. L’objectif est d’intéresser le lecteur, par exemple en posant une question, en présentant un fait susceptible de le toucher.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i="1" dirty="0">
                          <a:effectLst/>
                        </a:rPr>
                        <a:t>Le nombre d'accidents sur les routes du Québec augmente chaque année, les principales victimes </a:t>
                      </a:r>
                      <a:r>
                        <a:rPr lang="fr-FR" sz="1600" i="1" dirty="0" err="1">
                          <a:effectLst/>
                        </a:rPr>
                        <a:t>éta</a:t>
                      </a:r>
                      <a:r>
                        <a:rPr lang="fr-FR" sz="1600" i="1" dirty="0">
                          <a:effectLst/>
                        </a:rPr>
                        <a:t>​nt des jeunes de 16 à 25 ans.</a:t>
                      </a:r>
                      <a:endParaRPr lang="fr-FR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56718">
                <a:tc>
                  <a:txBody>
                    <a:bodyPr/>
                    <a:lstStyle/>
                    <a:p>
                      <a:r>
                        <a:rPr lang="fr-FR" sz="2800" b="1" dirty="0">
                          <a:effectLst/>
                        </a:rPr>
                        <a:t>2. Sujet posé et thèse</a:t>
                      </a:r>
                      <a:endParaRPr lang="fr-FR" sz="28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effectLst/>
                        </a:rPr>
                        <a:t>Il s'agit de présenter clairement le sujet à partir duquel une prise de position s'impose pour ensuite formuler la ​thèse (opinion centrale du discours argumentatif) qui sera défendue tout au long du texte.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effectLst/>
                        </a:rPr>
                        <a:t>Sujet posé :</a:t>
                      </a:r>
                      <a:r>
                        <a:rPr lang="fr-FR" sz="1400" dirty="0">
                          <a:effectLst/>
                        </a:rPr>
                        <a:t> </a:t>
                      </a:r>
                      <a:br>
                        <a:rPr lang="fr-FR" sz="1400" dirty="0">
                          <a:effectLst/>
                        </a:rPr>
                      </a:br>
                      <a:r>
                        <a:rPr lang="fr-FR" sz="1400" i="1" dirty="0">
                          <a:effectLst/>
                        </a:rPr>
                        <a:t>Pour changer cette triste réalité, la Société d'assurance automobile du Québec a mis sur pied une énorme campagne publicitaire. Présentement, vous, madame Pauline Marois, cherchez à connaître l'opinion des jeunes quant à l'efficacité de cette campagne. Les nouvelles publicités sont-elles susceptibles d'influencer positivement la conduite des jeunes automobilistes?</a:t>
                      </a:r>
                      <a:endParaRPr lang="fr-FR" sz="1400" dirty="0">
                        <a:effectLst/>
                      </a:endParaRPr>
                    </a:p>
                    <a:p>
                      <a:r>
                        <a:rPr lang="fr-FR" sz="1400" b="1" dirty="0">
                          <a:effectLst/>
                        </a:rPr>
                        <a:t>Thèse :</a:t>
                      </a:r>
                      <a:r>
                        <a:rPr lang="fr-FR" sz="1400" dirty="0">
                          <a:effectLst/>
                        </a:rPr>
                        <a:t/>
                      </a:r>
                      <a:br>
                        <a:rPr lang="fr-FR" sz="1400" dirty="0">
                          <a:effectLst/>
                        </a:rPr>
                      </a:br>
                      <a:r>
                        <a:rPr lang="fr-FR" sz="1400" i="1" dirty="0">
                          <a:effectLst/>
                        </a:rPr>
                        <a:t>Selon moi, cette initiative est une complète réussite,</a:t>
                      </a:r>
                      <a:endParaRPr lang="fr-FR" sz="14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78359">
                <a:tc>
                  <a:txBody>
                    <a:bodyPr/>
                    <a:lstStyle/>
                    <a:p>
                      <a:r>
                        <a:rPr lang="en-CA" sz="2800" b="1" dirty="0">
                          <a:effectLst/>
                        </a:rPr>
                        <a:t>3. Su​jet </a:t>
                      </a:r>
                      <a:r>
                        <a:rPr lang="en-CA" sz="2800" b="1" dirty="0" err="1">
                          <a:effectLst/>
                        </a:rPr>
                        <a:t>divisé</a:t>
                      </a:r>
                      <a:endParaRPr lang="en-CA" sz="28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effectLst/>
                        </a:rPr>
                        <a:t>Il s'agit de présenter la structure du développement, c'est-à-dire les arguments qui seront avancés pour défendre la thèse et ainsi convaincre le lecteur. Chaque argument fera l'objet d'un paragraphe de développement.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i="1" dirty="0">
                          <a:effectLst/>
                        </a:rPr>
                        <a:t>principalement en raison du fait que ces publicité​s sont chocs et adaptées au public cible.</a:t>
                      </a:r>
                      <a:endParaRPr lang="fr-FR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204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dirty="0" err="1" smtClean="0"/>
              <a:t>Développement</a:t>
            </a:r>
            <a:r>
              <a:rPr lang="en-CA" sz="3200" dirty="0" smtClean="0"/>
              <a:t>: </a:t>
            </a:r>
            <a:r>
              <a:rPr lang="en-CA" sz="3200" dirty="0" err="1" smtClean="0"/>
              <a:t>présentation</a:t>
            </a:r>
            <a:r>
              <a:rPr lang="en-CA" sz="3200" dirty="0" smtClean="0"/>
              <a:t> </a:t>
            </a:r>
            <a:r>
              <a:rPr lang="en-CA" sz="3200" dirty="0" err="1" smtClean="0"/>
              <a:t>claire</a:t>
            </a:r>
            <a:r>
              <a:rPr lang="en-CA" sz="3200" dirty="0" smtClean="0"/>
              <a:t> de </a:t>
            </a:r>
            <a:r>
              <a:rPr lang="en-CA" sz="3200" dirty="0" err="1" smtClean="0"/>
              <a:t>l’argument</a:t>
            </a:r>
            <a:r>
              <a:rPr lang="en-CA" sz="3200" dirty="0" smtClean="0"/>
              <a:t> et explication de </a:t>
            </a:r>
            <a:r>
              <a:rPr lang="en-CA" sz="3200" dirty="0" err="1" smtClean="0"/>
              <a:t>l’argument</a:t>
            </a:r>
            <a:endParaRPr lang="en-CA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279916"/>
              </p:ext>
            </p:extLst>
          </p:nvPr>
        </p:nvGraphicFramePr>
        <p:xfrm>
          <a:off x="827584" y="1584802"/>
          <a:ext cx="7704855" cy="4525963"/>
        </p:xfrm>
        <a:graphic>
          <a:graphicData uri="http://schemas.openxmlformats.org/drawingml/2006/table">
            <a:tbl>
              <a:tblPr/>
              <a:tblGrid>
                <a:gridCol w="2458715"/>
                <a:gridCol w="2235197"/>
                <a:gridCol w="3010943"/>
              </a:tblGrid>
              <a:tr h="1574248">
                <a:tc>
                  <a:txBody>
                    <a:bodyPr/>
                    <a:lstStyle/>
                    <a:p>
                      <a:r>
                        <a:rPr lang="fr-FR" sz="1600" b="1" dirty="0">
                          <a:effectLst/>
                        </a:rPr>
                        <a:t>1. Présentation claire de l'argument</a:t>
                      </a:r>
                      <a:r>
                        <a:rPr lang="fr-FR" sz="1600" dirty="0">
                          <a:effectLst/>
                        </a:rPr>
                        <a:t> qui sera développé tout au long du paragraphe.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>
                          <a:effectLst/>
                        </a:rPr>
                        <a:t>Une courte phrase, généralement introduite par </a:t>
                      </a:r>
                      <a:r>
                        <a:rPr lang="fr-FR" sz="1600" u="none" strike="noStrike">
                          <a:solidFill>
                            <a:srgbClr val="0E6186"/>
                          </a:solidFill>
                          <a:effectLst/>
                          <a:hlinkClick r:id="rId2"/>
                        </a:rPr>
                        <a:t>un organisateur textuel</a:t>
                      </a:r>
                      <a:r>
                        <a:rPr lang="fr-FR" sz="1600">
                          <a:effectLst/>
                        </a:rPr>
                        <a:t>, peut suffire.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i="1" dirty="0">
                          <a:effectLst/>
                        </a:rPr>
                        <a:t>Premièrement</a:t>
                      </a:r>
                      <a:r>
                        <a:rPr lang="fr-FR" sz="1600" i="1" dirty="0">
                          <a:effectLst/>
                        </a:rPr>
                        <a:t>, les publicités de la Société d'assurance automobile du Québec </a:t>
                      </a:r>
                      <a:r>
                        <a:rPr lang="fr-FR" sz="1600" i="1" dirty="0" err="1">
                          <a:effectLst/>
                        </a:rPr>
                        <a:t>so</a:t>
                      </a:r>
                      <a:r>
                        <a:rPr lang="fr-FR" sz="1600" i="1" dirty="0">
                          <a:effectLst/>
                        </a:rPr>
                        <a:t>​nt conçues de façon à toucher la corde sensible de chaque individu.</a:t>
                      </a:r>
                      <a:endParaRPr lang="fr-FR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1715">
                <a:tc>
                  <a:txBody>
                    <a:bodyPr/>
                    <a:lstStyle/>
                    <a:p>
                      <a:r>
                        <a:rPr lang="fr-FR" sz="1600" b="1">
                          <a:effectLst/>
                        </a:rPr>
                        <a:t>2. Explication de l'argument</a:t>
                      </a:r>
                      <a:r>
                        <a:rPr lang="fr-FR" sz="1600">
                          <a:effectLst/>
                        </a:rPr>
                        <a:t> principal, précision de celui-ci.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effectLst/>
                        </a:rPr>
                        <a:t>Il s'agit d'une phrase (ou plus)qui précise l'argument, qui le développe. Cette phrase est très souvent introduite par un organisateur textuel.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i="1" dirty="0">
                          <a:effectLst/>
                        </a:rPr>
                        <a:t>En effet</a:t>
                      </a:r>
                      <a:r>
                        <a:rPr lang="fr-FR" sz="1600" i="1" dirty="0">
                          <a:effectLst/>
                        </a:rPr>
                        <a:t>, le fait qu'elles présentent des situations hautement tragiques dont le niveau de vraisemblance est élevé a un effet bouleversant. Elles envoient clairement le message que les dangers associés à la vitesse et à l'alcool au volant ne relèvent pas de la fiction, mais bel et bien de la réalité</a:t>
                      </a:r>
                      <a:endParaRPr lang="fr-FR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3201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dirty="0" err="1" smtClean="0"/>
              <a:t>Développement</a:t>
            </a:r>
            <a:r>
              <a:rPr lang="en-CA" sz="3200" dirty="0" smtClean="0"/>
              <a:t>: </a:t>
            </a:r>
            <a:r>
              <a:rPr lang="en-CA" sz="3200" dirty="0" err="1" smtClean="0"/>
              <a:t>Fondement</a:t>
            </a:r>
            <a:r>
              <a:rPr lang="en-CA" sz="3200" dirty="0" smtClean="0"/>
              <a:t> et conclusion </a:t>
            </a:r>
            <a:r>
              <a:rPr lang="en-CA" sz="3200" dirty="0" err="1" smtClean="0"/>
              <a:t>partielle</a:t>
            </a:r>
            <a:endParaRPr lang="en-CA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670176"/>
              </p:ext>
            </p:extLst>
          </p:nvPr>
        </p:nvGraphicFramePr>
        <p:xfrm>
          <a:off x="539551" y="1600200"/>
          <a:ext cx="8136904" cy="5120640"/>
        </p:xfrm>
        <a:graphic>
          <a:graphicData uri="http://schemas.openxmlformats.org/drawingml/2006/table">
            <a:tbl>
              <a:tblPr/>
              <a:tblGrid>
                <a:gridCol w="2232249"/>
                <a:gridCol w="2724875"/>
                <a:gridCol w="3179780"/>
              </a:tblGrid>
              <a:tr h="2262981">
                <a:tc>
                  <a:txBody>
                    <a:bodyPr/>
                    <a:lstStyle/>
                    <a:p>
                      <a:r>
                        <a:rPr lang="fr-FR" sz="1600" b="1" dirty="0">
                          <a:effectLst/>
                        </a:rPr>
                        <a:t>3. Présentation d'un fond​</a:t>
                      </a:r>
                      <a:r>
                        <a:rPr lang="fr-FR" sz="1600" b="1" dirty="0" err="1">
                          <a:effectLst/>
                        </a:rPr>
                        <a:t>ement</a:t>
                      </a:r>
                      <a:r>
                        <a:rPr lang="fr-FR" sz="1600" dirty="0">
                          <a:effectLst/>
                        </a:rPr>
                        <a:t>, la preuve qui </a:t>
                      </a:r>
                      <a:endParaRPr lang="fr-FR" sz="1600" dirty="0" smtClean="0">
                        <a:effectLst/>
                      </a:endParaRPr>
                    </a:p>
                    <a:p>
                      <a:r>
                        <a:rPr lang="fr-FR" sz="1600" dirty="0" smtClean="0">
                          <a:effectLst/>
                        </a:rPr>
                        <a:t>fait </a:t>
                      </a:r>
                      <a:r>
                        <a:rPr lang="fr-FR" sz="1600" dirty="0">
                          <a:effectLst/>
                        </a:rPr>
                        <a:t>la démonstration </a:t>
                      </a:r>
                      <a:endParaRPr lang="fr-FR" sz="1600" dirty="0" smtClean="0">
                        <a:effectLst/>
                      </a:endParaRPr>
                    </a:p>
                    <a:p>
                      <a:r>
                        <a:rPr lang="fr-FR" sz="1600" dirty="0" smtClean="0">
                          <a:effectLst/>
                        </a:rPr>
                        <a:t>concrète que l'argument</a:t>
                      </a:r>
                    </a:p>
                    <a:p>
                      <a:r>
                        <a:rPr lang="fr-FR" sz="1600" dirty="0" smtClean="0">
                          <a:effectLst/>
                        </a:rPr>
                        <a:t> </a:t>
                      </a:r>
                      <a:r>
                        <a:rPr lang="fr-FR" sz="1600" dirty="0">
                          <a:effectLst/>
                        </a:rPr>
                        <a:t>est solide.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>
                          <a:effectLst/>
                        </a:rPr>
                        <a:t>Il peut s'agir d'un fait, d'une statistique, d'une valeur, d'un fait vécu, d'u​n principe logique, etc.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i="1" dirty="0">
                          <a:effectLst/>
                        </a:rPr>
                        <a:t>Il en a été de même </a:t>
                      </a:r>
                      <a:r>
                        <a:rPr lang="fr-FR" sz="1600" b="1" i="1" dirty="0">
                          <a:effectLst/>
                        </a:rPr>
                        <a:t>avec le vidéoclip De héros à zéro</a:t>
                      </a:r>
                      <a:r>
                        <a:rPr lang="fr-FR" sz="1600" i="1" dirty="0">
                          <a:effectLst/>
                        </a:rPr>
                        <a:t>. Qui n'a pas été troublé de voir les images-chocs du jeune Mathieu se tuant au volant de sa voiture devant ses amis? Ce qui a contribué à intensifier l'émotion vécue à la vue de ces images, c'est surtout de savoir que Mathieu existait vraiment et que le petit film de son accident n'était pas une reconstitution.</a:t>
                      </a:r>
                      <a:endParaRPr lang="fr-FR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62981">
                <a:tc>
                  <a:txBody>
                    <a:bodyPr/>
                    <a:lstStyle/>
                    <a:p>
                      <a:r>
                        <a:rPr lang="fr-FR" sz="1600" b="1">
                          <a:effectLst/>
                        </a:rPr>
                        <a:t>4. Formul​​ation de la conclusion partielle.</a:t>
                      </a:r>
                      <a:endParaRPr lang="fr-FR" sz="160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effectLst/>
                        </a:rPr>
                        <a:t>Il s'agit de la reformulation de l'argument. L'auteur en </a:t>
                      </a:r>
                      <a:r>
                        <a:rPr lang="fr-FR" sz="1600" dirty="0" err="1">
                          <a:effectLst/>
                        </a:rPr>
                        <a:t>pr</a:t>
                      </a:r>
                      <a:r>
                        <a:rPr lang="fr-FR" sz="1600" dirty="0">
                          <a:effectLst/>
                        </a:rPr>
                        <a:t>​</a:t>
                      </a:r>
                      <a:r>
                        <a:rPr lang="fr-FR" sz="1600" dirty="0" err="1">
                          <a:effectLst/>
                        </a:rPr>
                        <a:t>ofite</a:t>
                      </a:r>
                      <a:r>
                        <a:rPr lang="fr-FR" sz="1600" dirty="0">
                          <a:effectLst/>
                        </a:rPr>
                        <a:t> pour élaborer sa stratégie argumentative, en formulant </a:t>
                      </a:r>
                      <a:r>
                        <a:rPr lang="fr-FR" sz="1600" u="none" strike="noStrike" dirty="0">
                          <a:solidFill>
                            <a:srgbClr val="0E6186"/>
                          </a:solidFill>
                          <a:effectLst/>
                          <a:hlinkClick r:id="rId2"/>
                        </a:rPr>
                        <a:t>un raisonnement déductif</a:t>
                      </a:r>
                      <a:r>
                        <a:rPr lang="fr-FR" sz="1600" dirty="0">
                          <a:effectLst/>
                        </a:rPr>
                        <a:t> par exemple.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i="1" dirty="0">
                          <a:effectLst/>
                        </a:rPr>
                        <a:t>Si</a:t>
                      </a:r>
                      <a:r>
                        <a:rPr lang="fr-FR" sz="1600" i="1" dirty="0">
                          <a:effectLst/>
                        </a:rPr>
                        <a:t> l'histoire de Mathieu intégrée à un clip a réussi à créer un impact suffisant pour faire réfléchir les conducteurs </a:t>
                      </a:r>
                      <a:r>
                        <a:rPr lang="fr-FR" sz="1600" b="1" i="1" dirty="0">
                          <a:effectLst/>
                        </a:rPr>
                        <a:t>il m'apparaît évident que </a:t>
                      </a:r>
                      <a:r>
                        <a:rPr lang="fr-FR" sz="1600" i="1" dirty="0">
                          <a:effectLst/>
                        </a:rPr>
                        <a:t>la campagne de publicités de la SAAQ présentant des situations dramatiques vraisemblables réussira à accomplir​ la mission principale qui est d'amener l'ensemble des jeunes conducteurs à être plus responsables.</a:t>
                      </a:r>
                      <a:endParaRPr lang="fr-FR" sz="16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124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2920133"/>
              </p:ext>
            </p:extLst>
          </p:nvPr>
        </p:nvGraphicFramePr>
        <p:xfrm>
          <a:off x="899592" y="1569562"/>
          <a:ext cx="7920879" cy="4525963"/>
        </p:xfrm>
        <a:graphic>
          <a:graphicData uri="http://schemas.openxmlformats.org/drawingml/2006/table">
            <a:tbl>
              <a:tblPr/>
              <a:tblGrid>
                <a:gridCol w="1440160"/>
                <a:gridCol w="3744416"/>
                <a:gridCol w="2736303"/>
              </a:tblGrid>
              <a:tr h="1999844">
                <a:tc>
                  <a:txBody>
                    <a:bodyPr/>
                    <a:lstStyle/>
                    <a:p>
                      <a:r>
                        <a:rPr lang="en-CA" sz="1800" b="1" dirty="0">
                          <a:effectLst/>
                        </a:rPr>
                        <a:t>1. La </a:t>
                      </a:r>
                      <a:r>
                        <a:rPr lang="en-CA" sz="1800" b="1" dirty="0" err="1">
                          <a:effectLst/>
                        </a:rPr>
                        <a:t>sy</a:t>
                      </a:r>
                      <a:r>
                        <a:rPr lang="en-CA" sz="1800" b="1" dirty="0">
                          <a:effectLst/>
                        </a:rPr>
                        <a:t>​</a:t>
                      </a:r>
                      <a:r>
                        <a:rPr lang="en-CA" sz="1800" b="1" dirty="0" err="1">
                          <a:effectLst/>
                        </a:rPr>
                        <a:t>nthèse</a:t>
                      </a:r>
                      <a:endParaRPr lang="en-CA" sz="18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effectLst/>
                        </a:rPr>
                        <a:t>La synthèse</a:t>
                      </a:r>
                      <a:r>
                        <a:rPr lang="fr-FR" sz="1400" dirty="0">
                          <a:effectLst/>
                        </a:rPr>
                        <a:t> effectue un retour sur </a:t>
                      </a:r>
                      <a:r>
                        <a:rPr lang="fr-FR" sz="1400" b="1" dirty="0">
                          <a:effectLst/>
                        </a:rPr>
                        <a:t>la thèse</a:t>
                      </a:r>
                      <a:r>
                        <a:rPr lang="fr-FR" sz="1400" dirty="0">
                          <a:effectLst/>
                        </a:rPr>
                        <a:t> de départ et </a:t>
                      </a:r>
                      <a:r>
                        <a:rPr lang="fr-FR" sz="1400" b="1" dirty="0">
                          <a:effectLst/>
                        </a:rPr>
                        <a:t>les arguments</a:t>
                      </a:r>
                      <a:r>
                        <a:rPr lang="fr-FR" sz="1400" dirty="0">
                          <a:effectLst/>
                        </a:rPr>
                        <a:t> qui la soutiennent principale​ment. C’est une bonne façon de ramener le lecteur vers le propos d’origine, vers ce qui l’avait amené à lire le texte.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i="1" dirty="0">
                          <a:effectLst/>
                        </a:rPr>
                        <a:t>En somme, la campagne publicitaire de la Société d'assurance automobile du Québec découle d'une stratégie bien réfléchie qui influencera sans aucun​​ doute le comportement des usagers de la route en raison, principalement, de sa formule-choc et adaptée à la clientèle que l'on cherche à sensibiliser.</a:t>
                      </a:r>
                      <a:endParaRPr lang="fr-FR" sz="14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6119">
                <a:tc>
                  <a:txBody>
                    <a:bodyPr/>
                    <a:lstStyle/>
                    <a:p>
                      <a:r>
                        <a:rPr lang="en-CA" sz="1800" b="1" dirty="0">
                          <a:effectLst/>
                        </a:rPr>
                        <a:t>2. </a:t>
                      </a:r>
                      <a:r>
                        <a:rPr lang="en-CA" sz="1800" b="1" dirty="0" err="1">
                          <a:effectLst/>
                        </a:rPr>
                        <a:t>L'ou</a:t>
                      </a:r>
                      <a:r>
                        <a:rPr lang="en-CA" sz="1800" b="1" dirty="0">
                          <a:effectLst/>
                        </a:rPr>
                        <a:t>​</a:t>
                      </a:r>
                      <a:r>
                        <a:rPr lang="en-CA" sz="1800" b="1" dirty="0" err="1">
                          <a:effectLst/>
                        </a:rPr>
                        <a:t>verture</a:t>
                      </a:r>
                      <a:endParaRPr lang="en-CA" sz="18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effectLst/>
                        </a:rPr>
                        <a:t>L'ouverture</a:t>
                      </a:r>
                      <a:r>
                        <a:rPr lang="fr-FR" sz="1400" dirty="0">
                          <a:effectLst/>
                        </a:rPr>
                        <a:t>, la partie finale de la conclusion, doit laisser le lecteur sur </a:t>
                      </a:r>
                      <a:r>
                        <a:rPr lang="fr-FR" sz="1400" b="1" dirty="0">
                          <a:effectLst/>
                        </a:rPr>
                        <a:t>une réflexion, une projection dans le futur, une information nouvelle </a:t>
                      </a:r>
                      <a:r>
                        <a:rPr lang="fr-FR" sz="1400" dirty="0">
                          <a:effectLst/>
                        </a:rPr>
                        <a:t>(nouvel aspect ou nouveau sous-aspect), </a:t>
                      </a:r>
                      <a:r>
                        <a:rPr lang="fr-FR" sz="1400" b="1" dirty="0">
                          <a:effectLst/>
                        </a:rPr>
                        <a:t>une citation célèbre</a:t>
                      </a:r>
                      <a:r>
                        <a:rPr lang="fr-FR" sz="1400" dirty="0">
                          <a:effectLst/>
                        </a:rPr>
                        <a:t>, etc. Plusieurs possibilités s'offrent au scripteur à ce stade de l'écriture. L'important est de relever le défi de clore le texte de façon cohérente tout en réussissant à marquer le lecteur.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i="1" dirty="0">
                          <a:effectLst/>
                        </a:rPr>
                        <a:t>Il reste à voir si les changements recherchés vont s'ancrer à long terme dans la conscience des jeunes. Le véritable défi, à mon​​ avis, est de faire naître de nouvelles attitudes qui seront durables.</a:t>
                      </a:r>
                      <a:endParaRPr lang="fr-FR" sz="1400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205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Lisez</a:t>
            </a:r>
            <a:r>
              <a:rPr lang="en-CA" dirty="0" smtClean="0"/>
              <a:t> </a:t>
            </a:r>
            <a:r>
              <a:rPr lang="en-CA" dirty="0" err="1" smtClean="0"/>
              <a:t>cette</a:t>
            </a:r>
            <a:r>
              <a:rPr lang="en-CA" dirty="0" smtClean="0"/>
              <a:t> page web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https://lacroiseefr.wordpress.com/2010/05/26/structure-incitative/</a:t>
            </a:r>
            <a:endParaRPr lang="en-CA" dirty="0" smtClean="0"/>
          </a:p>
          <a:p>
            <a:pPr marL="0" indent="0">
              <a:buNone/>
            </a:pPr>
            <a:r>
              <a:rPr lang="en-CA" dirty="0" err="1" smtClean="0"/>
              <a:t>Connecteurs</a:t>
            </a:r>
            <a:r>
              <a:rPr lang="en-CA" dirty="0" smtClean="0"/>
              <a:t> </a:t>
            </a:r>
            <a:r>
              <a:rPr lang="en-CA" dirty="0" err="1" smtClean="0"/>
              <a:t>linguistiques</a:t>
            </a:r>
            <a:r>
              <a:rPr lang="en-CA" dirty="0" smtClean="0"/>
              <a:t> pour </a:t>
            </a:r>
            <a:r>
              <a:rPr lang="en-CA" dirty="0" err="1" smtClean="0"/>
              <a:t>bien</a:t>
            </a:r>
            <a:r>
              <a:rPr lang="en-CA" dirty="0" smtClean="0"/>
              <a:t> </a:t>
            </a:r>
            <a:r>
              <a:rPr lang="en-CA" dirty="0" err="1" smtClean="0"/>
              <a:t>écrire</a:t>
            </a:r>
            <a:r>
              <a:rPr lang="en-CA" dirty="0" smtClean="0"/>
              <a:t> un </a:t>
            </a:r>
            <a:r>
              <a:rPr lang="en-CA" dirty="0" err="1" smtClean="0"/>
              <a:t>texte</a:t>
            </a:r>
            <a:r>
              <a:rPr lang="en-CA" dirty="0" smtClean="0"/>
              <a:t> </a:t>
            </a:r>
            <a:r>
              <a:rPr lang="en-CA" dirty="0" err="1" smtClean="0"/>
              <a:t>argumentatif</a:t>
            </a:r>
            <a:r>
              <a:rPr lang="en-CA" smtClean="0"/>
              <a:t>:</a:t>
            </a:r>
            <a:endParaRPr lang="en-CA" dirty="0" smtClean="0"/>
          </a:p>
          <a:p>
            <a:pPr marL="0" indent="0">
              <a:buNone/>
            </a:pPr>
            <a:r>
              <a:rPr lang="en-CA" dirty="0">
                <a:hlinkClick r:id="rId3"/>
              </a:rPr>
              <a:t>https://</a:t>
            </a:r>
            <a:r>
              <a:rPr lang="en-CA" dirty="0" smtClean="0">
                <a:hlinkClick r:id="rId3"/>
              </a:rPr>
              <a:t>sites.google.com/site/francaislyceemarrakech2/connecteurs</a:t>
            </a:r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39007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589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Texte Argumentatif</vt:lpstr>
      <vt:lpstr>Le texte incitatif a pour but de …</vt:lpstr>
      <vt:lpstr>Comment bien se préparer pour écrire un texte argumentatif?</vt:lpstr>
      <vt:lpstr>Le plan d’un texte argumentatif</vt:lpstr>
      <vt:lpstr>L’introduction:Exemple </vt:lpstr>
      <vt:lpstr>Développement: présentation claire de l’argument et explication de l’argument</vt:lpstr>
      <vt:lpstr>Développement: Fondement et conclusion partielle</vt:lpstr>
      <vt:lpstr>Conclusion</vt:lpstr>
      <vt:lpstr>Lisez cette page web</vt:lpstr>
      <vt:lpstr>La structure du texte</vt:lpstr>
      <vt:lpstr>Références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Texte Incitatif</dc:title>
  <dc:creator>Erick Tremblay</dc:creator>
  <cp:lastModifiedBy>Erick Tremblay</cp:lastModifiedBy>
  <cp:revision>15</cp:revision>
  <cp:lastPrinted>2017-03-29T14:13:56Z</cp:lastPrinted>
  <dcterms:created xsi:type="dcterms:W3CDTF">2016-03-03T18:10:42Z</dcterms:created>
  <dcterms:modified xsi:type="dcterms:W3CDTF">2017-03-29T14:37:42Z</dcterms:modified>
</cp:coreProperties>
</file>