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11/14/2017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11/14/2017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11/14/2017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lloprof.qc.ca/BV/Pages/f1513.aspx#a2" TargetMode="External"/><Relationship Id="rId2" Type="http://schemas.openxmlformats.org/officeDocument/2006/relationships/hyperlink" Target="http://www.alloprof.qc.ca/BV/Pages/f1513.aspx#a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smtClean="0"/>
              <a:t>Le futur </a:t>
            </a:r>
            <a:r>
              <a:rPr lang="fr-CA" dirty="0" smtClean="0"/>
              <a:t>simple et </a:t>
            </a:r>
            <a:r>
              <a:rPr lang="fr-CA" smtClean="0"/>
              <a:t>le futur </a:t>
            </a:r>
            <a:r>
              <a:rPr lang="fr-CA" dirty="0" smtClean="0"/>
              <a:t>proche</a:t>
            </a:r>
            <a:endParaRPr lang="fr-CA" dirty="0"/>
          </a:p>
        </p:txBody>
      </p:sp>
      <p:sp>
        <p:nvSpPr>
          <p:cNvPr id="3" name="Subtitle 2"/>
          <p:cNvSpPr>
            <a:spLocks noGrp="1"/>
          </p:cNvSpPr>
          <p:nvPr>
            <p:ph type="subTitle" idx="1"/>
          </p:nvPr>
        </p:nvSpPr>
        <p:spPr/>
        <p:txBody>
          <a:bodyPr/>
          <a:lstStyle/>
          <a:p>
            <a:r>
              <a:rPr lang="en-CA" dirty="0" err="1" smtClean="0"/>
              <a:t>Secondaire</a:t>
            </a:r>
            <a:r>
              <a:rPr lang="en-CA" dirty="0" smtClean="0"/>
              <a:t> 5, </a:t>
            </a:r>
            <a:r>
              <a:rPr lang="en-CA" dirty="0" err="1" smtClean="0"/>
              <a:t>Enrichi</a:t>
            </a:r>
            <a:endParaRPr lang="en-CA" dirty="0"/>
          </a:p>
        </p:txBody>
      </p:sp>
    </p:spTree>
    <p:extLst>
      <p:ext uri="{BB962C8B-B14F-4D97-AF65-F5344CB8AC3E}">
        <p14:creationId xmlns:p14="http://schemas.microsoft.com/office/powerpoint/2010/main" val="1513523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 formation du future simple</a:t>
            </a:r>
            <a:endParaRPr lang="en-CA" dirty="0"/>
          </a:p>
        </p:txBody>
      </p:sp>
      <p:sp>
        <p:nvSpPr>
          <p:cNvPr id="3" name="Content Placeholder 2"/>
          <p:cNvSpPr>
            <a:spLocks noGrp="1"/>
          </p:cNvSpPr>
          <p:nvPr>
            <p:ph idx="1"/>
          </p:nvPr>
        </p:nvSpPr>
        <p:spPr/>
        <p:txBody>
          <a:bodyPr/>
          <a:lstStyle/>
          <a:p>
            <a:r>
              <a:rPr lang="fr-FR" b="1" dirty="0"/>
              <a:t>Formation du futur simple </a:t>
            </a:r>
            <a:r>
              <a:rPr lang="fr-FR" dirty="0"/>
              <a:t>: On ajoute à l’infinitif les terminaisons </a:t>
            </a:r>
            <a:r>
              <a:rPr lang="fr-FR" b="1" dirty="0"/>
              <a:t>ai, as, a, </a:t>
            </a:r>
            <a:r>
              <a:rPr lang="fr-FR" b="1" dirty="0" err="1"/>
              <a:t>ons</a:t>
            </a:r>
            <a:r>
              <a:rPr lang="fr-FR" b="1" dirty="0"/>
              <a:t>, </a:t>
            </a:r>
            <a:r>
              <a:rPr lang="fr-FR" b="1" dirty="0" err="1" smtClean="0"/>
              <a:t>ez,ont</a:t>
            </a:r>
            <a:r>
              <a:rPr lang="fr-FR" b="1" dirty="0" smtClean="0"/>
              <a:t> </a:t>
            </a:r>
            <a:r>
              <a:rPr lang="fr-FR" dirty="0"/>
              <a:t>pour les verbes régulier du premier et du deuxième groupe.</a:t>
            </a:r>
          </a:p>
          <a:p>
            <a:r>
              <a:rPr lang="en-CA" dirty="0"/>
              <a:t>Je </a:t>
            </a:r>
            <a:r>
              <a:rPr lang="en-CA" dirty="0" err="1"/>
              <a:t>parler-</a:t>
            </a:r>
            <a:r>
              <a:rPr lang="en-CA" b="1" dirty="0" err="1"/>
              <a:t>ai</a:t>
            </a:r>
            <a:endParaRPr lang="en-CA" b="1" dirty="0"/>
          </a:p>
          <a:p>
            <a:r>
              <a:rPr lang="en-CA" dirty="0"/>
              <a:t>Nous </a:t>
            </a:r>
            <a:r>
              <a:rPr lang="en-CA" dirty="0" err="1"/>
              <a:t>finir-</a:t>
            </a:r>
            <a:r>
              <a:rPr lang="en-CA" b="1" dirty="0" err="1"/>
              <a:t>ons</a:t>
            </a:r>
            <a:endParaRPr lang="en-CA" b="1" dirty="0"/>
          </a:p>
          <a:p>
            <a:r>
              <a:rPr lang="en-CA" dirty="0" err="1"/>
              <a:t>Tu</a:t>
            </a:r>
            <a:r>
              <a:rPr lang="en-CA" dirty="0"/>
              <a:t> </a:t>
            </a:r>
            <a:r>
              <a:rPr lang="en-CA" dirty="0" err="1"/>
              <a:t>travailler</a:t>
            </a:r>
            <a:r>
              <a:rPr lang="en-CA" dirty="0"/>
              <a:t>-</a:t>
            </a:r>
            <a:r>
              <a:rPr lang="en-CA" b="1" dirty="0"/>
              <a:t>as</a:t>
            </a:r>
          </a:p>
          <a:p>
            <a:r>
              <a:rPr lang="en-CA" dirty="0" err="1"/>
              <a:t>Vous</a:t>
            </a:r>
            <a:r>
              <a:rPr lang="en-CA" dirty="0"/>
              <a:t> </a:t>
            </a:r>
            <a:r>
              <a:rPr lang="en-CA" dirty="0" err="1"/>
              <a:t>penser-ez</a:t>
            </a:r>
            <a:endParaRPr lang="en-CA" dirty="0"/>
          </a:p>
          <a:p>
            <a:r>
              <a:rPr lang="en-CA" dirty="0"/>
              <a:t>Il manger-a</a:t>
            </a:r>
          </a:p>
          <a:p>
            <a:r>
              <a:rPr lang="en-CA" dirty="0" err="1"/>
              <a:t>Ils</a:t>
            </a:r>
            <a:r>
              <a:rPr lang="en-CA" dirty="0"/>
              <a:t> </a:t>
            </a:r>
            <a:r>
              <a:rPr lang="en-CA" dirty="0" err="1"/>
              <a:t>partir-</a:t>
            </a:r>
            <a:r>
              <a:rPr lang="en-CA" b="1" dirty="0" err="1"/>
              <a:t>ont</a:t>
            </a:r>
            <a:endParaRPr lang="en-CA" dirty="0"/>
          </a:p>
        </p:txBody>
      </p:sp>
    </p:spTree>
    <p:extLst>
      <p:ext uri="{BB962C8B-B14F-4D97-AF65-F5344CB8AC3E}">
        <p14:creationId xmlns:p14="http://schemas.microsoft.com/office/powerpoint/2010/main" val="2527365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Verbes</a:t>
            </a:r>
            <a:r>
              <a:rPr lang="en-CA" dirty="0" smtClean="0"/>
              <a:t> </a:t>
            </a:r>
            <a:r>
              <a:rPr lang="en-CA" dirty="0" err="1" smtClean="0"/>
              <a:t>irréguliers</a:t>
            </a:r>
            <a:r>
              <a:rPr lang="en-CA" dirty="0" smtClean="0"/>
              <a:t> </a:t>
            </a:r>
            <a:r>
              <a:rPr lang="en-CA" dirty="0" err="1" smtClean="0"/>
              <a:t>terminant</a:t>
            </a:r>
            <a:r>
              <a:rPr lang="en-CA" dirty="0" smtClean="0"/>
              <a:t> avec e</a:t>
            </a:r>
            <a:endParaRPr lang="en-CA" dirty="0"/>
          </a:p>
        </p:txBody>
      </p:sp>
      <p:sp>
        <p:nvSpPr>
          <p:cNvPr id="3" name="Content Placeholder 2"/>
          <p:cNvSpPr>
            <a:spLocks noGrp="1"/>
          </p:cNvSpPr>
          <p:nvPr>
            <p:ph idx="1"/>
          </p:nvPr>
        </p:nvSpPr>
        <p:spPr/>
        <p:txBody>
          <a:bodyPr/>
          <a:lstStyle/>
          <a:p>
            <a:r>
              <a:rPr lang="fr-FR" dirty="0"/>
              <a:t>Pour les verbes irréguliers qui se terminent par –</a:t>
            </a:r>
            <a:r>
              <a:rPr lang="fr-FR" b="1" i="1" dirty="0"/>
              <a:t>e </a:t>
            </a:r>
            <a:r>
              <a:rPr lang="fr-FR" dirty="0"/>
              <a:t>à l’infinitif, on supprime le –</a:t>
            </a:r>
            <a:r>
              <a:rPr lang="fr-FR" b="1" i="1" dirty="0"/>
              <a:t>e </a:t>
            </a:r>
            <a:r>
              <a:rPr lang="fr-FR" dirty="0"/>
              <a:t>et on ajoute</a:t>
            </a:r>
          </a:p>
          <a:p>
            <a:r>
              <a:rPr lang="fr-FR" dirty="0"/>
              <a:t>la terminaison du futur simple :</a:t>
            </a:r>
          </a:p>
          <a:p>
            <a:r>
              <a:rPr lang="fr-FR" b="1" dirty="0"/>
              <a:t>Ex. : Prendre </a:t>
            </a:r>
            <a:r>
              <a:rPr lang="fr-FR" dirty="0"/>
              <a:t>: je </a:t>
            </a:r>
            <a:r>
              <a:rPr lang="fr-FR" dirty="0" err="1"/>
              <a:t>prendr-</a:t>
            </a:r>
            <a:r>
              <a:rPr lang="fr-FR" b="1" i="1" dirty="0" err="1"/>
              <a:t>ai</a:t>
            </a:r>
            <a:r>
              <a:rPr lang="fr-FR" b="1" i="1" dirty="0"/>
              <a:t> </a:t>
            </a:r>
            <a:r>
              <a:rPr lang="fr-FR" dirty="0"/>
              <a:t>; </a:t>
            </a:r>
            <a:r>
              <a:rPr lang="fr-FR" b="1" dirty="0"/>
              <a:t>écrire </a:t>
            </a:r>
            <a:r>
              <a:rPr lang="fr-FR" dirty="0"/>
              <a:t>: j’</a:t>
            </a:r>
            <a:r>
              <a:rPr lang="fr-FR" dirty="0" err="1"/>
              <a:t>écrir-</a:t>
            </a:r>
            <a:r>
              <a:rPr lang="fr-FR" b="1" i="1" dirty="0" err="1"/>
              <a:t>ai</a:t>
            </a:r>
            <a:r>
              <a:rPr lang="fr-FR" b="1" i="1" dirty="0"/>
              <a:t> </a:t>
            </a:r>
            <a:r>
              <a:rPr lang="fr-FR" dirty="0"/>
              <a:t>; </a:t>
            </a:r>
            <a:r>
              <a:rPr lang="fr-FR" b="1" dirty="0"/>
              <a:t>mettre </a:t>
            </a:r>
            <a:r>
              <a:rPr lang="fr-FR" dirty="0"/>
              <a:t>: je </a:t>
            </a:r>
            <a:r>
              <a:rPr lang="fr-FR" dirty="0" err="1"/>
              <a:t>mettr-</a:t>
            </a:r>
            <a:r>
              <a:rPr lang="fr-FR" b="1" i="1" dirty="0" err="1"/>
              <a:t>ai</a:t>
            </a:r>
            <a:endParaRPr lang="en-CA" dirty="0"/>
          </a:p>
        </p:txBody>
      </p:sp>
    </p:spTree>
    <p:extLst>
      <p:ext uri="{BB962C8B-B14F-4D97-AF65-F5344CB8AC3E}">
        <p14:creationId xmlns:p14="http://schemas.microsoft.com/office/powerpoint/2010/main" val="1764307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a:t>
            </a:r>
            <a:endParaRPr lang="en-CA" dirty="0"/>
          </a:p>
        </p:txBody>
      </p:sp>
      <p:sp>
        <p:nvSpPr>
          <p:cNvPr id="3" name="Content Placeholder 2"/>
          <p:cNvSpPr>
            <a:spLocks noGrp="1"/>
          </p:cNvSpPr>
          <p:nvPr>
            <p:ph idx="1"/>
          </p:nvPr>
        </p:nvSpPr>
        <p:spPr/>
        <p:txBody>
          <a:bodyPr/>
          <a:lstStyle/>
          <a:p>
            <a:r>
              <a:rPr lang="fr-FR" b="1" dirty="0"/>
              <a:t>Il existe deux temps </a:t>
            </a:r>
            <a:r>
              <a:rPr lang="fr-FR" dirty="0"/>
              <a:t>qui ne se trouvent pas dans les tableaux de conjugaison des verbes, même si on les emploie fréquemment : </a:t>
            </a:r>
            <a:br>
              <a:rPr lang="fr-FR" dirty="0"/>
            </a:br>
            <a:r>
              <a:rPr lang="fr-FR" dirty="0"/>
              <a:t/>
            </a:r>
            <a:br>
              <a:rPr lang="fr-FR" dirty="0"/>
            </a:br>
            <a:r>
              <a:rPr lang="fr-FR" b="1" dirty="0"/>
              <a:t>1. </a:t>
            </a:r>
            <a:r>
              <a:rPr lang="fr-FR" dirty="0">
                <a:hlinkClick r:id="rId2"/>
              </a:rPr>
              <a:t>Le futur proche</a:t>
            </a:r>
            <a:br>
              <a:rPr lang="fr-FR" dirty="0">
                <a:hlinkClick r:id="rId2"/>
              </a:rPr>
            </a:br>
            <a:r>
              <a:rPr lang="fr-FR" b="1" dirty="0"/>
              <a:t>2. </a:t>
            </a:r>
            <a:r>
              <a:rPr lang="fr-FR" dirty="0">
                <a:hlinkClick r:id="rId3"/>
              </a:rPr>
              <a:t>Le passé récent</a:t>
            </a:r>
            <a:endParaRPr lang="en-CA" dirty="0"/>
          </a:p>
        </p:txBody>
      </p:sp>
    </p:spTree>
    <p:extLst>
      <p:ext uri="{BB962C8B-B14F-4D97-AF65-F5344CB8AC3E}">
        <p14:creationId xmlns:p14="http://schemas.microsoft.com/office/powerpoint/2010/main" val="33373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Futur</a:t>
            </a:r>
            <a:r>
              <a:rPr lang="en-CA" dirty="0" smtClean="0"/>
              <a:t> </a:t>
            </a:r>
            <a:r>
              <a:rPr lang="en-CA" dirty="0" err="1" smtClean="0"/>
              <a:t>proche</a:t>
            </a:r>
            <a:endParaRPr lang="en-CA" dirty="0"/>
          </a:p>
        </p:txBody>
      </p:sp>
      <p:sp>
        <p:nvSpPr>
          <p:cNvPr id="3" name="Content Placeholder 2"/>
          <p:cNvSpPr>
            <a:spLocks noGrp="1"/>
          </p:cNvSpPr>
          <p:nvPr>
            <p:ph idx="1"/>
          </p:nvPr>
        </p:nvSpPr>
        <p:spPr/>
        <p:txBody>
          <a:bodyPr/>
          <a:lstStyle/>
          <a:p>
            <a:r>
              <a:rPr lang="fr-FR" b="1" dirty="0"/>
              <a:t>Le futur proche</a:t>
            </a:r>
            <a:r>
              <a:rPr lang="fr-FR" dirty="0"/>
              <a:t> est un temps particulier du mode indicatif qui exprime une action ou un état qui se produira dans un futur très rapproché. C’est un temps utilisé essentiellement dans le langage parlé.</a:t>
            </a:r>
            <a:endParaRPr lang="en-CA" dirty="0"/>
          </a:p>
        </p:txBody>
      </p:sp>
    </p:spTree>
    <p:extLst>
      <p:ext uri="{BB962C8B-B14F-4D97-AF65-F5344CB8AC3E}">
        <p14:creationId xmlns:p14="http://schemas.microsoft.com/office/powerpoint/2010/main" val="2524511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Suite …</a:t>
            </a:r>
            <a:endParaRPr lang="en-CA" dirty="0"/>
          </a:p>
        </p:txBody>
      </p:sp>
      <p:sp>
        <p:nvSpPr>
          <p:cNvPr id="3" name="Content Placeholder 2"/>
          <p:cNvSpPr>
            <a:spLocks noGrp="1"/>
          </p:cNvSpPr>
          <p:nvPr>
            <p:ph idx="1"/>
          </p:nvPr>
        </p:nvSpPr>
        <p:spPr/>
        <p:txBody>
          <a:bodyPr/>
          <a:lstStyle/>
          <a:p>
            <a:r>
              <a:rPr lang="fr-FR" dirty="0"/>
              <a:t>Certains considèrent le verbe </a:t>
            </a:r>
            <a:r>
              <a:rPr lang="fr-FR" i="1" dirty="0"/>
              <a:t>aller </a:t>
            </a:r>
            <a:r>
              <a:rPr lang="fr-FR" dirty="0"/>
              <a:t>comme un auxiliaire, ou un semi-auxiliaire, dans la construction du futur proche. </a:t>
            </a:r>
            <a:br>
              <a:rPr lang="fr-FR" dirty="0"/>
            </a:br>
            <a:r>
              <a:rPr lang="fr-FR" dirty="0"/>
              <a:t/>
            </a:r>
            <a:br>
              <a:rPr lang="fr-FR" dirty="0"/>
            </a:br>
            <a:r>
              <a:rPr lang="fr-FR" b="1" dirty="0"/>
              <a:t>Le futur proche est construit de la façon suivante :</a:t>
            </a:r>
            <a:r>
              <a:rPr lang="fr-FR" dirty="0"/>
              <a:t/>
            </a:r>
            <a:br>
              <a:rPr lang="fr-FR" dirty="0"/>
            </a:br>
            <a:r>
              <a:rPr lang="fr-FR" dirty="0"/>
              <a:t/>
            </a:r>
            <a:br>
              <a:rPr lang="fr-FR" dirty="0"/>
            </a:br>
            <a:r>
              <a:rPr lang="fr-FR" dirty="0"/>
              <a:t>- </a:t>
            </a:r>
            <a:r>
              <a:rPr lang="fr-FR" i="1" dirty="0"/>
              <a:t>Aller</a:t>
            </a:r>
            <a:r>
              <a:rPr lang="fr-FR" dirty="0"/>
              <a:t> au présent de l'indicatif + l'infinitif du verbe à conjuguer</a:t>
            </a:r>
            <a:endParaRPr lang="en-CA" dirty="0"/>
          </a:p>
        </p:txBody>
      </p:sp>
    </p:spTree>
    <p:extLst>
      <p:ext uri="{BB962C8B-B14F-4D97-AF65-F5344CB8AC3E}">
        <p14:creationId xmlns:p14="http://schemas.microsoft.com/office/powerpoint/2010/main" val="38927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Futur</a:t>
            </a:r>
            <a:r>
              <a:rPr lang="en-CA" dirty="0" smtClean="0"/>
              <a:t> </a:t>
            </a:r>
            <a:r>
              <a:rPr lang="en-CA" dirty="0" err="1" smtClean="0"/>
              <a:t>proche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5452927"/>
              </p:ext>
            </p:extLst>
          </p:nvPr>
        </p:nvGraphicFramePr>
        <p:xfrm>
          <a:off x="2286000" y="2573382"/>
          <a:ext cx="7537269" cy="3291840"/>
        </p:xfrm>
        <a:graphic>
          <a:graphicData uri="http://schemas.openxmlformats.org/drawingml/2006/table">
            <a:tbl>
              <a:tblPr/>
              <a:tblGrid>
                <a:gridCol w="1737599">
                  <a:extLst>
                    <a:ext uri="{9D8B030D-6E8A-4147-A177-3AD203B41FA5}">
                      <a16:colId xmlns:a16="http://schemas.microsoft.com/office/drawing/2014/main" val="3488282936"/>
                    </a:ext>
                  </a:extLst>
                </a:gridCol>
                <a:gridCol w="2071311">
                  <a:extLst>
                    <a:ext uri="{9D8B030D-6E8A-4147-A177-3AD203B41FA5}">
                      <a16:colId xmlns:a16="http://schemas.microsoft.com/office/drawing/2014/main" val="1026041872"/>
                    </a:ext>
                  </a:extLst>
                </a:gridCol>
                <a:gridCol w="1852672">
                  <a:extLst>
                    <a:ext uri="{9D8B030D-6E8A-4147-A177-3AD203B41FA5}">
                      <a16:colId xmlns:a16="http://schemas.microsoft.com/office/drawing/2014/main" val="1887786888"/>
                    </a:ext>
                  </a:extLst>
                </a:gridCol>
                <a:gridCol w="1875687">
                  <a:extLst>
                    <a:ext uri="{9D8B030D-6E8A-4147-A177-3AD203B41FA5}">
                      <a16:colId xmlns:a16="http://schemas.microsoft.com/office/drawing/2014/main" val="652989218"/>
                    </a:ext>
                  </a:extLst>
                </a:gridCol>
              </a:tblGrid>
              <a:tr h="365760">
                <a:tc>
                  <a:txBody>
                    <a:bodyPr/>
                    <a:lstStyle/>
                    <a:p>
                      <a:pPr algn="l"/>
                      <a:r>
                        <a:rPr lang="en-CA" b="1">
                          <a:effectLst/>
                        </a:rPr>
                        <a:t>ALLER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MANGER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AIMER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FINIR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1148543"/>
                  </a:ext>
                </a:extLst>
              </a:tr>
              <a:tr h="365760">
                <a:tc>
                  <a:txBody>
                    <a:bodyPr/>
                    <a:lstStyle/>
                    <a:p>
                      <a:pPr algn="l"/>
                      <a:r>
                        <a:rPr lang="en-CA">
                          <a:effectLst/>
                        </a:rPr>
                        <a:t>Je vais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vais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vais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vais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3772615"/>
                  </a:ext>
                </a:extLst>
              </a:tr>
              <a:tr h="365760">
                <a:tc>
                  <a:txBody>
                    <a:bodyPr/>
                    <a:lstStyle/>
                    <a:p>
                      <a:pPr algn="l"/>
                      <a:r>
                        <a:rPr lang="en-CA">
                          <a:effectLst/>
                        </a:rPr>
                        <a:t>Tu vas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vas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vas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vas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0487666"/>
                  </a:ext>
                </a:extLst>
              </a:tr>
              <a:tr h="365760">
                <a:tc>
                  <a:txBody>
                    <a:bodyPr/>
                    <a:lstStyle/>
                    <a:p>
                      <a:pPr algn="l"/>
                      <a:r>
                        <a:rPr lang="en-CA">
                          <a:effectLst/>
                        </a:rPr>
                        <a:t>Il va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va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va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va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7222506"/>
                  </a:ext>
                </a:extLst>
              </a:tr>
              <a:tr h="731520">
                <a:tc>
                  <a:txBody>
                    <a:bodyPr/>
                    <a:lstStyle/>
                    <a:p>
                      <a:pPr algn="l"/>
                      <a:r>
                        <a:rPr lang="en-CA">
                          <a:effectLst/>
                        </a:rPr>
                        <a:t>Nous allons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allons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allons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allons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4905149"/>
                  </a:ext>
                </a:extLst>
              </a:tr>
              <a:tr h="731520">
                <a:tc>
                  <a:txBody>
                    <a:bodyPr/>
                    <a:lstStyle/>
                    <a:p>
                      <a:pPr algn="l"/>
                      <a:r>
                        <a:rPr lang="en-CA">
                          <a:effectLst/>
                        </a:rPr>
                        <a:t>Vous allez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allez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allez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allez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0883878"/>
                  </a:ext>
                </a:extLst>
              </a:tr>
              <a:tr h="365760">
                <a:tc>
                  <a:txBody>
                    <a:bodyPr/>
                    <a:lstStyle/>
                    <a:p>
                      <a:pPr algn="l"/>
                      <a:r>
                        <a:rPr lang="en-CA">
                          <a:effectLst/>
                        </a:rPr>
                        <a:t>Ils vont 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Ils vont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Ils vont 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dirty="0" err="1">
                          <a:effectLst/>
                        </a:rPr>
                        <a:t>Ils</a:t>
                      </a:r>
                      <a:r>
                        <a:rPr lang="en-CA" dirty="0">
                          <a:effectLst/>
                        </a:rPr>
                        <a:t> </a:t>
                      </a:r>
                      <a:r>
                        <a:rPr lang="en-CA" dirty="0" err="1">
                          <a:effectLst/>
                        </a:rPr>
                        <a:t>vont</a:t>
                      </a:r>
                      <a:r>
                        <a:rPr lang="en-CA" dirty="0">
                          <a:effectLst/>
                        </a:rPr>
                        <a:t> </a:t>
                      </a:r>
                      <a:r>
                        <a:rPr lang="en-CA" dirty="0" err="1">
                          <a:effectLst/>
                        </a:rPr>
                        <a:t>finir</a:t>
                      </a:r>
                      <a:endParaRPr lang="en-CA"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1276155"/>
                  </a:ext>
                </a:extLst>
              </a:tr>
            </a:tbl>
          </a:graphicData>
        </a:graphic>
      </p:graphicFrame>
    </p:spTree>
    <p:extLst>
      <p:ext uri="{BB962C8B-B14F-4D97-AF65-F5344CB8AC3E}">
        <p14:creationId xmlns:p14="http://schemas.microsoft.com/office/powerpoint/2010/main" val="1808115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Le ​​​passé </a:t>
            </a:r>
            <a:r>
              <a:rPr lang="en-CA" b="1" dirty="0" err="1"/>
              <a:t>récent</a:t>
            </a:r>
            <a:r>
              <a:rPr lang="en-CA" b="1" dirty="0"/>
              <a:t/>
            </a:r>
            <a:br>
              <a:rPr lang="en-CA" b="1" dirty="0"/>
            </a:br>
            <a:endParaRPr lang="en-CA" dirty="0"/>
          </a:p>
        </p:txBody>
      </p:sp>
      <p:sp>
        <p:nvSpPr>
          <p:cNvPr id="3" name="Content Placeholder 2"/>
          <p:cNvSpPr>
            <a:spLocks noGrp="1"/>
          </p:cNvSpPr>
          <p:nvPr>
            <p:ph idx="1"/>
          </p:nvPr>
        </p:nvSpPr>
        <p:spPr/>
        <p:txBody>
          <a:bodyPr/>
          <a:lstStyle/>
          <a:p>
            <a:r>
              <a:rPr lang="fr-FR" b="1" dirty="0"/>
              <a:t>Le passé récent</a:t>
            </a:r>
            <a:r>
              <a:rPr lang="fr-FR" dirty="0"/>
              <a:t> exprime une nuance par rapport aux autres temps du passé en situant les actions dans un temps antérieur, mais très proche.</a:t>
            </a:r>
            <a:endParaRPr lang="en-CA" dirty="0"/>
          </a:p>
        </p:txBody>
      </p:sp>
    </p:spTree>
    <p:extLst>
      <p:ext uri="{BB962C8B-B14F-4D97-AF65-F5344CB8AC3E}">
        <p14:creationId xmlns:p14="http://schemas.microsoft.com/office/powerpoint/2010/main" val="1826751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Suite … </a:t>
            </a:r>
            <a:endParaRPr lang="en-CA" dirty="0"/>
          </a:p>
        </p:txBody>
      </p:sp>
      <p:sp>
        <p:nvSpPr>
          <p:cNvPr id="3" name="Content Placeholder 2"/>
          <p:cNvSpPr>
            <a:spLocks noGrp="1"/>
          </p:cNvSpPr>
          <p:nvPr>
            <p:ph idx="1"/>
          </p:nvPr>
        </p:nvSpPr>
        <p:spPr/>
        <p:txBody>
          <a:bodyPr/>
          <a:lstStyle/>
          <a:p>
            <a:r>
              <a:rPr lang="fr-FR" dirty="0"/>
              <a:t>La construction du passé récent ressemble à celle du futur proche. L’auxiliaire dont on se sert est le verbe</a:t>
            </a:r>
            <a:r>
              <a:rPr lang="fr-FR" i="1" dirty="0"/>
              <a:t> venir</a:t>
            </a:r>
            <a:r>
              <a:rPr lang="fr-FR" dirty="0"/>
              <a:t>. Contrairement au futur proche, le passé récent demande une préposition (</a:t>
            </a:r>
            <a:r>
              <a:rPr lang="fr-FR" i="1" dirty="0"/>
              <a:t>de</a:t>
            </a:r>
            <a:r>
              <a:rPr lang="fr-FR" dirty="0"/>
              <a:t>) entre l’auxiliaire et le verbe à l’infinitif.</a:t>
            </a:r>
            <a:br>
              <a:rPr lang="fr-FR" dirty="0"/>
            </a:br>
            <a:r>
              <a:rPr lang="fr-FR" dirty="0"/>
              <a:t/>
            </a:r>
            <a:br>
              <a:rPr lang="fr-FR" dirty="0"/>
            </a:br>
            <a:r>
              <a:rPr lang="fr-FR" b="1" dirty="0"/>
              <a:t>Le passé récent est construit de la façon suivante : </a:t>
            </a:r>
            <a:r>
              <a:rPr lang="fr-FR" dirty="0"/>
              <a:t/>
            </a:r>
            <a:br>
              <a:rPr lang="fr-FR" dirty="0"/>
            </a:br>
            <a:r>
              <a:rPr lang="fr-FR" dirty="0"/>
              <a:t/>
            </a:r>
            <a:br>
              <a:rPr lang="fr-FR" dirty="0"/>
            </a:br>
            <a:r>
              <a:rPr lang="fr-FR" dirty="0"/>
              <a:t>- </a:t>
            </a:r>
            <a:r>
              <a:rPr lang="fr-FR" i="1" dirty="0"/>
              <a:t>Venir </a:t>
            </a:r>
            <a:r>
              <a:rPr lang="fr-FR" dirty="0"/>
              <a:t>au présent de l'indicatif + la préposition </a:t>
            </a:r>
            <a:r>
              <a:rPr lang="fr-FR" i="1" dirty="0"/>
              <a:t>de</a:t>
            </a:r>
            <a:r>
              <a:rPr lang="fr-FR" dirty="0"/>
              <a:t> + l'infinitif du verbe à conjuguer</a:t>
            </a:r>
            <a:endParaRPr lang="en-CA" dirty="0"/>
          </a:p>
        </p:txBody>
      </p:sp>
    </p:spTree>
    <p:extLst>
      <p:ext uri="{BB962C8B-B14F-4D97-AF65-F5344CB8AC3E}">
        <p14:creationId xmlns:p14="http://schemas.microsoft.com/office/powerpoint/2010/main" val="1733295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Suite … </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1629734"/>
              </p:ext>
            </p:extLst>
          </p:nvPr>
        </p:nvGraphicFramePr>
        <p:xfrm>
          <a:off x="1593668" y="2363470"/>
          <a:ext cx="8830492" cy="2194560"/>
        </p:xfrm>
        <a:graphic>
          <a:graphicData uri="http://schemas.openxmlformats.org/drawingml/2006/table">
            <a:tbl>
              <a:tblPr/>
              <a:tblGrid>
                <a:gridCol w="2035732">
                  <a:extLst>
                    <a:ext uri="{9D8B030D-6E8A-4147-A177-3AD203B41FA5}">
                      <a16:colId xmlns:a16="http://schemas.microsoft.com/office/drawing/2014/main" val="3626354496"/>
                    </a:ext>
                  </a:extLst>
                </a:gridCol>
                <a:gridCol w="2426701">
                  <a:extLst>
                    <a:ext uri="{9D8B030D-6E8A-4147-A177-3AD203B41FA5}">
                      <a16:colId xmlns:a16="http://schemas.microsoft.com/office/drawing/2014/main" val="2913340726"/>
                    </a:ext>
                  </a:extLst>
                </a:gridCol>
                <a:gridCol w="2170548">
                  <a:extLst>
                    <a:ext uri="{9D8B030D-6E8A-4147-A177-3AD203B41FA5}">
                      <a16:colId xmlns:a16="http://schemas.microsoft.com/office/drawing/2014/main" val="4138202480"/>
                    </a:ext>
                  </a:extLst>
                </a:gridCol>
                <a:gridCol w="2197511">
                  <a:extLst>
                    <a:ext uri="{9D8B030D-6E8A-4147-A177-3AD203B41FA5}">
                      <a16:colId xmlns:a16="http://schemas.microsoft.com/office/drawing/2014/main" val="2072019356"/>
                    </a:ext>
                  </a:extLst>
                </a:gridCol>
              </a:tblGrid>
              <a:tr h="0">
                <a:tc>
                  <a:txBody>
                    <a:bodyPr/>
                    <a:lstStyle/>
                    <a:p>
                      <a:pPr algn="l"/>
                      <a:r>
                        <a:rPr lang="en-CA" b="1">
                          <a:effectLst/>
                        </a:rPr>
                        <a:t>ALLER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MANGER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AIMER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b="1">
                          <a:effectLst/>
                        </a:rPr>
                        <a:t>FINIR</a:t>
                      </a:r>
                      <a:endParaRPr lang="en-CA">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7176399"/>
                  </a:ext>
                </a:extLst>
              </a:tr>
              <a:tr h="0">
                <a:tc>
                  <a:txBody>
                    <a:bodyPr/>
                    <a:lstStyle/>
                    <a:p>
                      <a:pPr algn="l"/>
                      <a:r>
                        <a:rPr lang="en-CA">
                          <a:effectLst/>
                        </a:rPr>
                        <a:t>Je viens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viens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viens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Je viens de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3898708"/>
                  </a:ext>
                </a:extLst>
              </a:tr>
              <a:tr h="0">
                <a:tc>
                  <a:txBody>
                    <a:bodyPr/>
                    <a:lstStyle/>
                    <a:p>
                      <a:pPr algn="l"/>
                      <a:r>
                        <a:rPr lang="en-CA">
                          <a:effectLst/>
                        </a:rPr>
                        <a:t>Tu viens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viens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viens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Tu viens de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9276602"/>
                  </a:ext>
                </a:extLst>
              </a:tr>
              <a:tr h="0">
                <a:tc>
                  <a:txBody>
                    <a:bodyPr/>
                    <a:lstStyle/>
                    <a:p>
                      <a:pPr algn="l"/>
                      <a:r>
                        <a:rPr lang="en-CA">
                          <a:effectLst/>
                        </a:rPr>
                        <a:t>Il vient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vient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vient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 vient de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1299747"/>
                  </a:ext>
                </a:extLst>
              </a:tr>
              <a:tr h="0">
                <a:tc>
                  <a:txBody>
                    <a:bodyPr/>
                    <a:lstStyle/>
                    <a:p>
                      <a:pPr algn="l"/>
                      <a:r>
                        <a:rPr lang="en-CA">
                          <a:effectLst/>
                        </a:rPr>
                        <a:t>Nous venons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venons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venons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Nous venons de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8941265"/>
                  </a:ext>
                </a:extLst>
              </a:tr>
              <a:tr h="0">
                <a:tc>
                  <a:txBody>
                    <a:bodyPr/>
                    <a:lstStyle/>
                    <a:p>
                      <a:pPr algn="l"/>
                      <a:r>
                        <a:rPr lang="en-CA">
                          <a:effectLst/>
                        </a:rPr>
                        <a:t>Vous venez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venez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venez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Vous venez de finir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9248301"/>
                  </a:ext>
                </a:extLst>
              </a:tr>
              <a:tr h="0">
                <a:tc>
                  <a:txBody>
                    <a:bodyPr/>
                    <a:lstStyle/>
                    <a:p>
                      <a:pPr algn="l"/>
                      <a:r>
                        <a:rPr lang="en-CA">
                          <a:effectLst/>
                        </a:rPr>
                        <a:t>Ils viennent d’aller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Ils viennent de manger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a:effectLst/>
                        </a:rPr>
                        <a:t>Ils viennent d’aimer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en-CA" dirty="0" err="1">
                          <a:effectLst/>
                        </a:rPr>
                        <a:t>Ils</a:t>
                      </a:r>
                      <a:r>
                        <a:rPr lang="en-CA" dirty="0">
                          <a:effectLst/>
                        </a:rPr>
                        <a:t> </a:t>
                      </a:r>
                      <a:r>
                        <a:rPr lang="en-CA" dirty="0" err="1">
                          <a:effectLst/>
                        </a:rPr>
                        <a:t>viennent</a:t>
                      </a:r>
                      <a:r>
                        <a:rPr lang="en-CA" dirty="0">
                          <a:effectLst/>
                        </a:rPr>
                        <a:t> de </a:t>
                      </a:r>
                      <a:r>
                        <a:rPr lang="en-CA" dirty="0" err="1">
                          <a:effectLst/>
                        </a:rPr>
                        <a:t>finir</a:t>
                      </a:r>
                      <a:endParaRPr lang="en-CA" dirty="0">
                        <a:effectLs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5210252"/>
                  </a:ext>
                </a:extLst>
              </a:tr>
            </a:tbl>
          </a:graphicData>
        </a:graphic>
      </p:graphicFrame>
    </p:spTree>
    <p:extLst>
      <p:ext uri="{BB962C8B-B14F-4D97-AF65-F5344CB8AC3E}">
        <p14:creationId xmlns:p14="http://schemas.microsoft.com/office/powerpoint/2010/main" val="2729154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 future simple</a:t>
            </a:r>
            <a:endParaRPr lang="en-CA" dirty="0"/>
          </a:p>
        </p:txBody>
      </p:sp>
      <p:sp>
        <p:nvSpPr>
          <p:cNvPr id="3" name="Content Placeholder 2"/>
          <p:cNvSpPr>
            <a:spLocks noGrp="1"/>
          </p:cNvSpPr>
          <p:nvPr>
            <p:ph idx="1"/>
          </p:nvPr>
        </p:nvSpPr>
        <p:spPr/>
        <p:txBody>
          <a:bodyPr/>
          <a:lstStyle/>
          <a:p>
            <a:r>
              <a:rPr lang="fr-FR" dirty="0"/>
              <a:t>On utilise le futur simple et le futur proche pour exprimer des actions ou des événements </a:t>
            </a:r>
            <a:r>
              <a:rPr lang="fr-FR" dirty="0" smtClean="0"/>
              <a:t>dans </a:t>
            </a:r>
            <a:r>
              <a:rPr lang="en-CA" dirty="0" err="1" smtClean="0"/>
              <a:t>l’avenir</a:t>
            </a:r>
            <a:r>
              <a:rPr lang="en-CA" dirty="0"/>
              <a:t>.</a:t>
            </a:r>
          </a:p>
          <a:p>
            <a:r>
              <a:rPr lang="fr-FR" dirty="0"/>
              <a:t>Ex. : Dans deux ans, j’aurai 40 ans.</a:t>
            </a:r>
          </a:p>
          <a:p>
            <a:r>
              <a:rPr lang="fr-FR" dirty="0"/>
              <a:t>Demain, je vais compléter mon rapport d’impôt.</a:t>
            </a:r>
            <a:endParaRPr lang="en-CA" dirty="0"/>
          </a:p>
        </p:txBody>
      </p:sp>
    </p:spTree>
    <p:extLst>
      <p:ext uri="{BB962C8B-B14F-4D97-AF65-F5344CB8AC3E}">
        <p14:creationId xmlns:p14="http://schemas.microsoft.com/office/powerpoint/2010/main" val="2062422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96</TotalTime>
  <Words>350</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Rockwell</vt:lpstr>
      <vt:lpstr>Rockwell Condensed</vt:lpstr>
      <vt:lpstr>Wingdings</vt:lpstr>
      <vt:lpstr>Wood Type</vt:lpstr>
      <vt:lpstr>Le futur simple et le futur proche</vt:lpstr>
      <vt:lpstr>IMPORTANT</vt:lpstr>
      <vt:lpstr>Futur proche</vt:lpstr>
      <vt:lpstr>Suite …</vt:lpstr>
      <vt:lpstr>Futur proche</vt:lpstr>
      <vt:lpstr>Le ​​​passé récent </vt:lpstr>
      <vt:lpstr>Suite … </vt:lpstr>
      <vt:lpstr>Suite … </vt:lpstr>
      <vt:lpstr>Le future simple</vt:lpstr>
      <vt:lpstr>La formation du future simple</vt:lpstr>
      <vt:lpstr>Verbes irréguliers terminant avec e</vt:lpstr>
    </vt:vector>
  </TitlesOfParts>
  <Company>WQSB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future simple et le future proche</dc:title>
  <dc:creator>Erick Tremblay</dc:creator>
  <cp:lastModifiedBy>Erick Tremblay</cp:lastModifiedBy>
  <cp:revision>9</cp:revision>
  <dcterms:created xsi:type="dcterms:W3CDTF">2017-11-09T18:52:41Z</dcterms:created>
  <dcterms:modified xsi:type="dcterms:W3CDTF">2017-11-14T14:39:24Z</dcterms:modified>
</cp:coreProperties>
</file>