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84F695B-7260-4786-9F31-EA0F89AE03A5}" type="datetimeFigureOut">
              <a:rPr lang="en-CA" smtClean="0"/>
              <a:t>14/09/2017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726CE6-11EE-4933-93FB-29322256557C}" type="slidenum">
              <a:rPr lang="en-CA" smtClean="0"/>
              <a:t>‹#›</a:t>
            </a:fld>
            <a:endParaRPr lang="en-CA"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8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4F695B-7260-4786-9F31-EA0F89AE03A5}" type="datetimeFigureOut">
              <a:rPr lang="en-CA" smtClean="0"/>
              <a:t>14/09/2017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726CE6-11EE-4933-93FB-29322256557C}" type="slidenum">
              <a:rPr lang="en-CA" smtClean="0"/>
              <a:t>‹#›</a:t>
            </a:fld>
            <a:endParaRPr lang="en-CA" dirty="0"/>
          </a:p>
        </p:txBody>
      </p:sp>
    </p:spTree>
    <p:extLst>
      <p:ext uri="{BB962C8B-B14F-4D97-AF65-F5344CB8AC3E}">
        <p14:creationId xmlns:p14="http://schemas.microsoft.com/office/powerpoint/2010/main" val="224491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4F695B-7260-4786-9F31-EA0F89AE03A5}" type="datetimeFigureOut">
              <a:rPr lang="en-CA" smtClean="0"/>
              <a:t>14/09/2017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726CE6-11EE-4933-93FB-29322256557C}" type="slidenum">
              <a:rPr lang="en-CA" smtClean="0"/>
              <a:t>‹#›</a:t>
            </a:fld>
            <a:endParaRPr lang="en-CA"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889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4F695B-7260-4786-9F31-EA0F89AE03A5}" type="datetimeFigureOut">
              <a:rPr lang="en-CA" smtClean="0"/>
              <a:t>14/09/2017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726CE6-11EE-4933-93FB-29322256557C}" type="slidenum">
              <a:rPr lang="en-CA" smtClean="0"/>
              <a:t>‹#›</a:t>
            </a:fld>
            <a:endParaRPr lang="en-CA" dirty="0"/>
          </a:p>
        </p:txBody>
      </p:sp>
    </p:spTree>
    <p:extLst>
      <p:ext uri="{BB962C8B-B14F-4D97-AF65-F5344CB8AC3E}">
        <p14:creationId xmlns:p14="http://schemas.microsoft.com/office/powerpoint/2010/main" val="2942716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4F695B-7260-4786-9F31-EA0F89AE03A5}" type="datetimeFigureOut">
              <a:rPr lang="en-CA" smtClean="0"/>
              <a:t>14/09/2017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726CE6-11EE-4933-93FB-29322256557C}" type="slidenum">
              <a:rPr lang="en-CA" smtClean="0"/>
              <a:t>‹#›</a:t>
            </a:fld>
            <a:endParaRPr lang="en-CA"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73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4F695B-7260-4786-9F31-EA0F89AE03A5}" type="datetimeFigureOut">
              <a:rPr lang="en-CA" smtClean="0"/>
              <a:t>14/09/2017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1726CE6-11EE-4933-93FB-29322256557C}" type="slidenum">
              <a:rPr lang="en-CA" smtClean="0"/>
              <a:t>‹#›</a:t>
            </a:fld>
            <a:endParaRPr lang="en-CA" dirty="0"/>
          </a:p>
        </p:txBody>
      </p:sp>
    </p:spTree>
    <p:extLst>
      <p:ext uri="{BB962C8B-B14F-4D97-AF65-F5344CB8AC3E}">
        <p14:creationId xmlns:p14="http://schemas.microsoft.com/office/powerpoint/2010/main" val="255715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4F695B-7260-4786-9F31-EA0F89AE03A5}" type="datetimeFigureOut">
              <a:rPr lang="en-CA" smtClean="0"/>
              <a:t>14/09/2017</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91726CE6-11EE-4933-93FB-29322256557C}" type="slidenum">
              <a:rPr lang="en-CA" smtClean="0"/>
              <a:t>‹#›</a:t>
            </a:fld>
            <a:endParaRPr lang="en-CA" dirty="0"/>
          </a:p>
        </p:txBody>
      </p:sp>
    </p:spTree>
    <p:extLst>
      <p:ext uri="{BB962C8B-B14F-4D97-AF65-F5344CB8AC3E}">
        <p14:creationId xmlns:p14="http://schemas.microsoft.com/office/powerpoint/2010/main" val="370747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4F695B-7260-4786-9F31-EA0F89AE03A5}" type="datetimeFigureOut">
              <a:rPr lang="en-CA" smtClean="0"/>
              <a:t>14/09/2017</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91726CE6-11EE-4933-93FB-29322256557C}" type="slidenum">
              <a:rPr lang="en-CA" smtClean="0"/>
              <a:t>‹#›</a:t>
            </a:fld>
            <a:endParaRPr lang="en-CA" dirty="0"/>
          </a:p>
        </p:txBody>
      </p:sp>
    </p:spTree>
    <p:extLst>
      <p:ext uri="{BB962C8B-B14F-4D97-AF65-F5344CB8AC3E}">
        <p14:creationId xmlns:p14="http://schemas.microsoft.com/office/powerpoint/2010/main" val="239449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F695B-7260-4786-9F31-EA0F89AE03A5}" type="datetimeFigureOut">
              <a:rPr lang="en-CA" smtClean="0"/>
              <a:t>14/09/2017</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91726CE6-11EE-4933-93FB-29322256557C}" type="slidenum">
              <a:rPr lang="en-CA" smtClean="0"/>
              <a:t>‹#›</a:t>
            </a:fld>
            <a:endParaRPr lang="en-CA" dirty="0"/>
          </a:p>
        </p:txBody>
      </p:sp>
    </p:spTree>
    <p:extLst>
      <p:ext uri="{BB962C8B-B14F-4D97-AF65-F5344CB8AC3E}">
        <p14:creationId xmlns:p14="http://schemas.microsoft.com/office/powerpoint/2010/main" val="386033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84F695B-7260-4786-9F31-EA0F89AE03A5}" type="datetimeFigureOut">
              <a:rPr lang="en-CA" smtClean="0"/>
              <a:t>14/09/2017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1726CE6-11EE-4933-93FB-29322256557C}" type="slidenum">
              <a:rPr lang="en-CA" smtClean="0"/>
              <a:t>‹#›</a:t>
            </a:fld>
            <a:endParaRPr lang="en-CA" dirty="0"/>
          </a:p>
        </p:txBody>
      </p:sp>
    </p:spTree>
    <p:extLst>
      <p:ext uri="{BB962C8B-B14F-4D97-AF65-F5344CB8AC3E}">
        <p14:creationId xmlns:p14="http://schemas.microsoft.com/office/powerpoint/2010/main" val="327865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4F695B-7260-4786-9F31-EA0F89AE03A5}" type="datetimeFigureOut">
              <a:rPr lang="en-CA" smtClean="0"/>
              <a:t>14/09/2017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1726CE6-11EE-4933-93FB-29322256557C}" type="slidenum">
              <a:rPr lang="en-CA" smtClean="0"/>
              <a:t>‹#›</a:t>
            </a:fld>
            <a:endParaRPr lang="en-CA"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68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84F695B-7260-4786-9F31-EA0F89AE03A5}" type="datetimeFigureOut">
              <a:rPr lang="en-CA" smtClean="0"/>
              <a:t>14/09/2017</a:t>
            </a:fld>
            <a:endParaRPr lang="en-CA"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CA"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1726CE6-11EE-4933-93FB-29322256557C}" type="slidenum">
              <a:rPr lang="en-CA" smtClean="0"/>
              <a:t>‹#›</a:t>
            </a:fld>
            <a:endParaRPr lang="en-CA"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534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lloprof.qc.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La </a:t>
            </a:r>
            <a:r>
              <a:rPr lang="fr-CA" dirty="0" smtClean="0"/>
              <a:t>famille</a:t>
            </a:r>
            <a:r>
              <a:rPr lang="en-CA" dirty="0" smtClean="0"/>
              <a:t> des mots</a:t>
            </a:r>
            <a:endParaRPr lang="en-CA" dirty="0"/>
          </a:p>
        </p:txBody>
      </p:sp>
      <p:sp>
        <p:nvSpPr>
          <p:cNvPr id="3" name="Subtitle 2"/>
          <p:cNvSpPr>
            <a:spLocks noGrp="1"/>
          </p:cNvSpPr>
          <p:nvPr>
            <p:ph type="subTitle" idx="1"/>
          </p:nvPr>
        </p:nvSpPr>
        <p:spPr/>
        <p:txBody>
          <a:bodyPr/>
          <a:lstStyle/>
          <a:p>
            <a:r>
              <a:rPr lang="fr-CA" dirty="0" smtClean="0"/>
              <a:t>Secondaire</a:t>
            </a:r>
            <a:r>
              <a:rPr lang="en-CA" dirty="0" smtClean="0"/>
              <a:t> 5, </a:t>
            </a:r>
            <a:r>
              <a:rPr lang="fr-CA" noProof="1" smtClean="0"/>
              <a:t>Enrichi</a:t>
            </a:r>
            <a:endParaRPr lang="fr-CA" noProof="1"/>
          </a:p>
        </p:txBody>
      </p:sp>
    </p:spTree>
    <p:extLst>
      <p:ext uri="{BB962C8B-B14F-4D97-AF65-F5344CB8AC3E}">
        <p14:creationId xmlns:p14="http://schemas.microsoft.com/office/powerpoint/2010/main" val="3830725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ALLO PROF	</a:t>
            </a:r>
            <a:endParaRPr lang="fr-CA" dirty="0"/>
          </a:p>
        </p:txBody>
      </p:sp>
      <p:sp>
        <p:nvSpPr>
          <p:cNvPr id="3" name="Content Placeholder 2"/>
          <p:cNvSpPr>
            <a:spLocks noGrp="1"/>
          </p:cNvSpPr>
          <p:nvPr>
            <p:ph idx="1"/>
          </p:nvPr>
        </p:nvSpPr>
        <p:spPr/>
        <p:txBody>
          <a:bodyPr/>
          <a:lstStyle/>
          <a:p>
            <a:r>
              <a:rPr lang="fr-CA">
                <a:hlinkClick r:id="rId2"/>
              </a:rPr>
              <a:t>http://</a:t>
            </a:r>
            <a:r>
              <a:rPr lang="fr-CA">
                <a:hlinkClick r:id="rId2"/>
              </a:rPr>
              <a:t>www.alloprof.qc.ca</a:t>
            </a:r>
            <a:r>
              <a:rPr lang="fr-CA" smtClean="0">
                <a:hlinkClick r:id="rId2"/>
              </a:rPr>
              <a:t>/</a:t>
            </a:r>
            <a:endParaRPr lang="fr-CA" smtClean="0"/>
          </a:p>
          <a:p>
            <a:endParaRPr lang="fr-CA"/>
          </a:p>
        </p:txBody>
      </p:sp>
    </p:spTree>
    <p:extLst>
      <p:ext uri="{BB962C8B-B14F-4D97-AF65-F5344CB8AC3E}">
        <p14:creationId xmlns:p14="http://schemas.microsoft.com/office/powerpoint/2010/main" val="1989030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solidFill>
                  <a:schemeClr val="accent2"/>
                </a:solidFill>
              </a:rPr>
              <a:t>Définition</a:t>
            </a:r>
            <a:endParaRPr lang="fr-CA" dirty="0">
              <a:solidFill>
                <a:schemeClr val="accent2"/>
              </a:solidFill>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fr-FR" b="1" dirty="0">
                <a:solidFill>
                  <a:schemeClr val="accent2"/>
                </a:solidFill>
              </a:rPr>
              <a:t>Une famille de mots</a:t>
            </a:r>
            <a:r>
              <a:rPr lang="fr-FR" dirty="0">
                <a:solidFill>
                  <a:schemeClr val="accent2"/>
                </a:solidFill>
              </a:rPr>
              <a:t> </a:t>
            </a:r>
            <a:r>
              <a:rPr lang="fr-FR" dirty="0"/>
              <a:t>est composée de tous les mots dérivés et de tous les mots composés formés à partir de la même base. Les mots qui font partie de la même famille doivent aussi partager le même sens</a:t>
            </a:r>
            <a:r>
              <a:rPr lang="fr-FR" dirty="0" smtClean="0"/>
              <a:t>.</a:t>
            </a:r>
          </a:p>
          <a:p>
            <a:pPr marL="0" indent="0" algn="ctr">
              <a:buNone/>
            </a:pPr>
            <a:r>
              <a:rPr lang="fr-FR" dirty="0" smtClean="0">
                <a:solidFill>
                  <a:schemeClr val="accent2"/>
                </a:solidFill>
              </a:rPr>
              <a:t>IMPORTANT</a:t>
            </a:r>
          </a:p>
          <a:p>
            <a:pPr>
              <a:buFont typeface="Wingdings" panose="05000000000000000000" pitchFamily="2" charset="2"/>
              <a:buChar char="Ø"/>
            </a:pPr>
            <a:r>
              <a:rPr lang="fr-FR" dirty="0" smtClean="0"/>
              <a:t>Les mots d’une même famille ont une base identique ou presque identique. Les affixes sont souvent les seuls moyens pour les distinguer. Ils sont généralement placés avant ou après afin de modifier le sens.</a:t>
            </a:r>
          </a:p>
          <a:p>
            <a:pPr marL="0" indent="0" algn="ctr">
              <a:buNone/>
            </a:pPr>
            <a:r>
              <a:rPr lang="fr-FR" dirty="0" smtClean="0">
                <a:solidFill>
                  <a:schemeClr val="accent2"/>
                </a:solidFill>
              </a:rPr>
              <a:t>Son utilité ?</a:t>
            </a:r>
          </a:p>
          <a:p>
            <a:pPr>
              <a:buFont typeface="Wingdings" panose="05000000000000000000" pitchFamily="2" charset="2"/>
              <a:buChar char="Ø"/>
            </a:pPr>
            <a:r>
              <a:rPr lang="fr-FR" dirty="0" smtClean="0"/>
              <a:t>Savoir qu’un mot peut appartenir à une famille vous aide à écrire et à mieux orthographier surtout ceux que l’on connait moins.</a:t>
            </a:r>
            <a:endParaRPr lang="en-CA" dirty="0"/>
          </a:p>
        </p:txBody>
      </p:sp>
    </p:spTree>
    <p:extLst>
      <p:ext uri="{BB962C8B-B14F-4D97-AF65-F5344CB8AC3E}">
        <p14:creationId xmlns:p14="http://schemas.microsoft.com/office/powerpoint/2010/main" val="161515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EXEMPLE</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27528364"/>
              </p:ext>
            </p:extLst>
          </p:nvPr>
        </p:nvGraphicFramePr>
        <p:xfrm>
          <a:off x="1023938" y="2286000"/>
          <a:ext cx="9720262" cy="3566160"/>
        </p:xfrm>
        <a:graphic>
          <a:graphicData uri="http://schemas.openxmlformats.org/drawingml/2006/table">
            <a:tbl>
              <a:tblPr firstRow="1" bandRow="1">
                <a:tableStyleId>{5C22544A-7EE6-4342-B048-85BDC9FD1C3A}</a:tableStyleId>
              </a:tblPr>
              <a:tblGrid>
                <a:gridCol w="4860131">
                  <a:extLst>
                    <a:ext uri="{9D8B030D-6E8A-4147-A177-3AD203B41FA5}">
                      <a16:colId xmlns:a16="http://schemas.microsoft.com/office/drawing/2014/main" val="1504751601"/>
                    </a:ext>
                  </a:extLst>
                </a:gridCol>
                <a:gridCol w="4860131">
                  <a:extLst>
                    <a:ext uri="{9D8B030D-6E8A-4147-A177-3AD203B41FA5}">
                      <a16:colId xmlns:a16="http://schemas.microsoft.com/office/drawing/2014/main" val="1088213251"/>
                    </a:ext>
                  </a:extLst>
                </a:gridCol>
              </a:tblGrid>
              <a:tr h="1188720">
                <a:tc>
                  <a:txBody>
                    <a:bodyPr/>
                    <a:lstStyle/>
                    <a:p>
                      <a:pPr algn="ctr"/>
                      <a:r>
                        <a:rPr lang="en-CA" dirty="0" smtClean="0"/>
                        <a:t>Mot </a:t>
                      </a:r>
                      <a:r>
                        <a:rPr lang="fr-CA" noProof="0" dirty="0" smtClean="0"/>
                        <a:t>d’une</a:t>
                      </a:r>
                      <a:r>
                        <a:rPr lang="en-CA" baseline="0" dirty="0" smtClean="0"/>
                        <a:t> </a:t>
                      </a:r>
                      <a:r>
                        <a:rPr lang="en-CA" baseline="0" dirty="0" err="1" smtClean="0"/>
                        <a:t>même</a:t>
                      </a:r>
                      <a:r>
                        <a:rPr lang="en-CA" baseline="0" dirty="0" smtClean="0"/>
                        <a:t> </a:t>
                      </a:r>
                      <a:r>
                        <a:rPr lang="en-CA" baseline="0" dirty="0" err="1" smtClean="0"/>
                        <a:t>famille</a:t>
                      </a:r>
                      <a:endParaRPr lang="en-CA" dirty="0"/>
                    </a:p>
                  </a:txBody>
                  <a:tcPr/>
                </a:tc>
                <a:tc>
                  <a:txBody>
                    <a:bodyPr/>
                    <a:lstStyle/>
                    <a:p>
                      <a:pPr algn="ctr"/>
                      <a:r>
                        <a:rPr lang="en-CA" dirty="0" err="1" smtClean="0"/>
                        <a:t>Indice</a:t>
                      </a:r>
                      <a:r>
                        <a:rPr lang="en-CA" dirty="0" smtClean="0"/>
                        <a:t> sur </a:t>
                      </a:r>
                      <a:r>
                        <a:rPr lang="en-CA" dirty="0" err="1" smtClean="0"/>
                        <a:t>l’orthographe</a:t>
                      </a:r>
                      <a:endParaRPr lang="en-CA" dirty="0"/>
                    </a:p>
                  </a:txBody>
                  <a:tcPr/>
                </a:tc>
                <a:extLst>
                  <a:ext uri="{0D108BD9-81ED-4DB2-BD59-A6C34878D82A}">
                    <a16:rowId xmlns:a16="http://schemas.microsoft.com/office/drawing/2014/main" val="3442865775"/>
                  </a:ext>
                </a:extLst>
              </a:tr>
              <a:tr h="1188720">
                <a:tc>
                  <a:txBody>
                    <a:bodyPr/>
                    <a:lstStyle/>
                    <a:p>
                      <a:pPr marL="285750" indent="-285750">
                        <a:buFont typeface="Wingdings" panose="05000000000000000000" pitchFamily="2" charset="2"/>
                        <a:buChar char="Ø"/>
                      </a:pPr>
                      <a:r>
                        <a:rPr lang="en-CA" dirty="0" err="1" smtClean="0"/>
                        <a:t>Connaissance</a:t>
                      </a:r>
                      <a:r>
                        <a:rPr lang="en-CA" dirty="0" smtClean="0"/>
                        <a:t>, </a:t>
                      </a:r>
                      <a:r>
                        <a:rPr lang="en-CA" dirty="0" err="1" smtClean="0"/>
                        <a:t>connaître</a:t>
                      </a:r>
                      <a:r>
                        <a:rPr lang="en-CA" dirty="0" smtClean="0"/>
                        <a:t>, </a:t>
                      </a:r>
                      <a:r>
                        <a:rPr lang="en-CA" dirty="0" err="1" smtClean="0"/>
                        <a:t>connu</a:t>
                      </a:r>
                      <a:r>
                        <a:rPr lang="en-CA" dirty="0" smtClean="0"/>
                        <a:t>, </a:t>
                      </a:r>
                      <a:r>
                        <a:rPr lang="en-CA" dirty="0" err="1" smtClean="0"/>
                        <a:t>méconnaissance</a:t>
                      </a:r>
                      <a:r>
                        <a:rPr lang="en-CA" dirty="0" smtClean="0"/>
                        <a:t>, </a:t>
                      </a:r>
                      <a:r>
                        <a:rPr lang="en-CA" dirty="0" err="1" smtClean="0"/>
                        <a:t>etc</a:t>
                      </a:r>
                      <a:endParaRPr lang="en-CA" dirty="0"/>
                    </a:p>
                  </a:txBody>
                  <a:tcPr/>
                </a:tc>
                <a:tc>
                  <a:txBody>
                    <a:bodyPr/>
                    <a:lstStyle/>
                    <a:p>
                      <a:pPr marL="285750" indent="-285750">
                        <a:buFont typeface="Wingdings" panose="05000000000000000000" pitchFamily="2" charset="2"/>
                        <a:buChar char="Ø"/>
                      </a:pPr>
                      <a:r>
                        <a:rPr lang="en-CA" dirty="0" err="1" smtClean="0"/>
                        <a:t>Prennent</a:t>
                      </a:r>
                      <a:r>
                        <a:rPr lang="en-CA" dirty="0" smtClean="0"/>
                        <a:t> </a:t>
                      </a:r>
                      <a:r>
                        <a:rPr lang="en-CA" dirty="0" err="1" smtClean="0"/>
                        <a:t>deux</a:t>
                      </a:r>
                      <a:r>
                        <a:rPr lang="en-CA" dirty="0" smtClean="0"/>
                        <a:t> N.</a:t>
                      </a:r>
                      <a:endParaRPr lang="en-CA" dirty="0"/>
                    </a:p>
                  </a:txBody>
                  <a:tcPr/>
                </a:tc>
                <a:extLst>
                  <a:ext uri="{0D108BD9-81ED-4DB2-BD59-A6C34878D82A}">
                    <a16:rowId xmlns:a16="http://schemas.microsoft.com/office/drawing/2014/main" val="3738534861"/>
                  </a:ext>
                </a:extLst>
              </a:tr>
              <a:tr h="1188720">
                <a:tc>
                  <a:txBody>
                    <a:bodyPr/>
                    <a:lstStyle/>
                    <a:p>
                      <a:pPr marL="285750" indent="-285750">
                        <a:buFont typeface="Wingdings" panose="05000000000000000000" pitchFamily="2" charset="2"/>
                        <a:buChar char="Ø"/>
                      </a:pPr>
                      <a:r>
                        <a:rPr lang="en-CA" dirty="0" smtClean="0"/>
                        <a:t>Chanter, chant, </a:t>
                      </a:r>
                      <a:r>
                        <a:rPr lang="en-CA" dirty="0" err="1" smtClean="0"/>
                        <a:t>chanteur</a:t>
                      </a:r>
                      <a:r>
                        <a:rPr lang="en-CA" dirty="0" smtClean="0"/>
                        <a:t>, </a:t>
                      </a:r>
                      <a:r>
                        <a:rPr lang="en-CA" dirty="0" err="1" smtClean="0"/>
                        <a:t>etc</a:t>
                      </a:r>
                      <a:endParaRPr lang="en-CA" dirty="0"/>
                    </a:p>
                  </a:txBody>
                  <a:tcPr/>
                </a:tc>
                <a:tc>
                  <a:txBody>
                    <a:bodyPr/>
                    <a:lstStyle/>
                    <a:p>
                      <a:pPr marL="285750" indent="-285750">
                        <a:buFont typeface="Wingdings" panose="05000000000000000000" pitchFamily="2" charset="2"/>
                        <a:buChar char="Ø"/>
                      </a:pPr>
                      <a:r>
                        <a:rPr lang="en-CA" dirty="0" err="1" smtClean="0"/>
                        <a:t>Prennent</a:t>
                      </a:r>
                      <a:r>
                        <a:rPr lang="en-CA" dirty="0" smtClean="0"/>
                        <a:t> un T</a:t>
                      </a:r>
                      <a:endParaRPr lang="en-CA" dirty="0"/>
                    </a:p>
                  </a:txBody>
                  <a:tcPr/>
                </a:tc>
                <a:extLst>
                  <a:ext uri="{0D108BD9-81ED-4DB2-BD59-A6C34878D82A}">
                    <a16:rowId xmlns:a16="http://schemas.microsoft.com/office/drawing/2014/main" val="560134674"/>
                  </a:ext>
                </a:extLst>
              </a:tr>
            </a:tbl>
          </a:graphicData>
        </a:graphic>
      </p:graphicFrame>
    </p:spTree>
    <p:extLst>
      <p:ext uri="{BB962C8B-B14F-4D97-AF65-F5344CB8AC3E}">
        <p14:creationId xmlns:p14="http://schemas.microsoft.com/office/powerpoint/2010/main" val="2695406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solidFill>
                  <a:schemeClr val="accent2"/>
                </a:solidFill>
              </a:rPr>
              <a:t>Comment </a:t>
            </a:r>
            <a:r>
              <a:rPr lang="en-CA" dirty="0" err="1" smtClean="0">
                <a:solidFill>
                  <a:schemeClr val="accent2"/>
                </a:solidFill>
              </a:rPr>
              <a:t>rendre</a:t>
            </a:r>
            <a:r>
              <a:rPr lang="en-CA" dirty="0" smtClean="0">
                <a:solidFill>
                  <a:schemeClr val="accent2"/>
                </a:solidFill>
              </a:rPr>
              <a:t> </a:t>
            </a:r>
            <a:r>
              <a:rPr lang="en-CA" dirty="0" err="1" smtClean="0">
                <a:solidFill>
                  <a:schemeClr val="accent2"/>
                </a:solidFill>
              </a:rPr>
              <a:t>notre</a:t>
            </a:r>
            <a:r>
              <a:rPr lang="en-CA" dirty="0" smtClean="0">
                <a:solidFill>
                  <a:schemeClr val="accent2"/>
                </a:solidFill>
              </a:rPr>
              <a:t> </a:t>
            </a:r>
            <a:r>
              <a:rPr lang="en-CA" dirty="0" err="1" smtClean="0">
                <a:solidFill>
                  <a:schemeClr val="accent2"/>
                </a:solidFill>
              </a:rPr>
              <a:t>texte</a:t>
            </a:r>
            <a:r>
              <a:rPr lang="en-CA" dirty="0" smtClean="0">
                <a:solidFill>
                  <a:schemeClr val="accent2"/>
                </a:solidFill>
              </a:rPr>
              <a:t> </a:t>
            </a:r>
            <a:r>
              <a:rPr lang="en-CA" dirty="0" err="1" smtClean="0">
                <a:solidFill>
                  <a:schemeClr val="accent2"/>
                </a:solidFill>
              </a:rPr>
              <a:t>d’écriture</a:t>
            </a:r>
            <a:r>
              <a:rPr lang="en-CA" dirty="0" smtClean="0">
                <a:solidFill>
                  <a:schemeClr val="accent2"/>
                </a:solidFill>
              </a:rPr>
              <a:t> plus </a:t>
            </a:r>
            <a:r>
              <a:rPr lang="en-CA" dirty="0" err="1" smtClean="0">
                <a:solidFill>
                  <a:schemeClr val="accent2"/>
                </a:solidFill>
              </a:rPr>
              <a:t>intéressant</a:t>
            </a:r>
            <a:r>
              <a:rPr lang="en-CA" dirty="0" smtClean="0">
                <a:solidFill>
                  <a:schemeClr val="accent2"/>
                </a:solidFill>
              </a:rPr>
              <a:t>, </a:t>
            </a:r>
            <a:r>
              <a:rPr lang="en-CA" dirty="0" err="1" smtClean="0">
                <a:solidFill>
                  <a:schemeClr val="accent2"/>
                </a:solidFill>
              </a:rPr>
              <a:t>varié</a:t>
            </a:r>
            <a:r>
              <a:rPr lang="en-CA" dirty="0" smtClean="0">
                <a:solidFill>
                  <a:schemeClr val="accent2"/>
                </a:solidFill>
              </a:rPr>
              <a:t> et </a:t>
            </a:r>
            <a:r>
              <a:rPr lang="en-CA" dirty="0" err="1" smtClean="0">
                <a:solidFill>
                  <a:schemeClr val="accent2"/>
                </a:solidFill>
              </a:rPr>
              <a:t>moins</a:t>
            </a:r>
            <a:r>
              <a:rPr lang="en-CA" dirty="0" smtClean="0">
                <a:solidFill>
                  <a:schemeClr val="accent2"/>
                </a:solidFill>
              </a:rPr>
              <a:t> </a:t>
            </a:r>
            <a:r>
              <a:rPr lang="en-CA" dirty="0" err="1" smtClean="0">
                <a:solidFill>
                  <a:schemeClr val="accent2"/>
                </a:solidFill>
              </a:rPr>
              <a:t>redondant</a:t>
            </a:r>
            <a:endParaRPr lang="en-CA" dirty="0">
              <a:solidFill>
                <a:schemeClr val="accent2"/>
              </a:solidFill>
            </a:endParaRPr>
          </a:p>
        </p:txBody>
      </p:sp>
      <p:sp>
        <p:nvSpPr>
          <p:cNvPr id="3" name="Content Placeholder 2"/>
          <p:cNvSpPr>
            <a:spLocks noGrp="1"/>
          </p:cNvSpPr>
          <p:nvPr>
            <p:ph idx="1"/>
          </p:nvPr>
        </p:nvSpPr>
        <p:spPr/>
        <p:txBody>
          <a:bodyPr>
            <a:normAutofit lnSpcReduction="10000"/>
          </a:bodyPr>
          <a:lstStyle/>
          <a:p>
            <a:pPr>
              <a:lnSpc>
                <a:spcPct val="200000"/>
              </a:lnSpc>
              <a:buFont typeface="Wingdings" panose="05000000000000000000" pitchFamily="2" charset="2"/>
              <a:buChar char="Ø"/>
            </a:pPr>
            <a:r>
              <a:rPr lang="fr-FR" dirty="0"/>
              <a:t>Les mots d’une même famille regroupent souvent des mots de classes différentes : </a:t>
            </a:r>
            <a:r>
              <a:rPr lang="fr-FR" dirty="0">
                <a:solidFill>
                  <a:schemeClr val="accent2"/>
                </a:solidFill>
              </a:rPr>
              <a:t>verbe, nom, adjectif, adverbe</a:t>
            </a:r>
            <a:r>
              <a:rPr lang="fr-FR" dirty="0"/>
              <a:t>, etc. Il est possible d’utiliser les mots d’une même famille pour modifier la construction d’une phrase sans même en changer le sens</a:t>
            </a:r>
            <a:r>
              <a:rPr lang="fr-FR" dirty="0" smtClean="0"/>
              <a:t>.</a:t>
            </a:r>
          </a:p>
          <a:p>
            <a:pPr>
              <a:lnSpc>
                <a:spcPct val="150000"/>
              </a:lnSpc>
              <a:buFont typeface="Wingdings" panose="05000000000000000000" pitchFamily="2" charset="2"/>
              <a:buChar char="Ø"/>
            </a:pPr>
            <a:r>
              <a:rPr lang="fr-FR" dirty="0" smtClean="0"/>
              <a:t>La nominalisation</a:t>
            </a:r>
          </a:p>
          <a:p>
            <a:pPr>
              <a:lnSpc>
                <a:spcPct val="150000"/>
              </a:lnSpc>
              <a:buFont typeface="Wingdings" panose="05000000000000000000" pitchFamily="2" charset="2"/>
              <a:buChar char="Ø"/>
            </a:pPr>
            <a:r>
              <a:rPr lang="fr-FR" dirty="0" smtClean="0"/>
              <a:t>L’adjectivation</a:t>
            </a:r>
          </a:p>
          <a:p>
            <a:pPr>
              <a:lnSpc>
                <a:spcPct val="150000"/>
              </a:lnSpc>
              <a:buFont typeface="Wingdings" panose="05000000000000000000" pitchFamily="2" charset="2"/>
              <a:buChar char="Ø"/>
            </a:pPr>
            <a:r>
              <a:rPr lang="fr-FR" dirty="0" smtClean="0"/>
              <a:t>L’</a:t>
            </a:r>
            <a:r>
              <a:rPr lang="fr-FR" dirty="0" err="1" smtClean="0"/>
              <a:t>adverbialisation</a:t>
            </a:r>
            <a:r>
              <a:rPr lang="fr-FR" dirty="0" smtClean="0"/>
              <a:t> </a:t>
            </a:r>
          </a:p>
          <a:p>
            <a:pPr>
              <a:lnSpc>
                <a:spcPct val="200000"/>
              </a:lnSpc>
              <a:buFont typeface="Wingdings" panose="05000000000000000000" pitchFamily="2" charset="2"/>
              <a:buChar char="Ø"/>
            </a:pPr>
            <a:endParaRPr lang="en-CA" dirty="0"/>
          </a:p>
        </p:txBody>
      </p:sp>
    </p:spTree>
    <p:extLst>
      <p:ext uri="{BB962C8B-B14F-4D97-AF65-F5344CB8AC3E}">
        <p14:creationId xmlns:p14="http://schemas.microsoft.com/office/powerpoint/2010/main" val="2663644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solidFill>
                  <a:schemeClr val="accent2"/>
                </a:solidFill>
              </a:rPr>
              <a:t>La nominalisation</a:t>
            </a:r>
            <a:endParaRPr lang="fr-CA" dirty="0">
              <a:solidFill>
                <a:schemeClr val="accent2"/>
              </a:solidFill>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fr-CA" dirty="0" smtClean="0">
                <a:solidFill>
                  <a:schemeClr val="accent2"/>
                </a:solidFill>
              </a:rPr>
              <a:t> </a:t>
            </a:r>
            <a:r>
              <a:rPr lang="fr-CA" dirty="0" smtClean="0"/>
              <a:t>Le passage d’un adjectif à un nom sans changer le sens de la phrase</a:t>
            </a:r>
          </a:p>
          <a:p>
            <a:pPr>
              <a:buFont typeface="Wingdings" panose="05000000000000000000" pitchFamily="2" charset="2"/>
              <a:buChar char="Ø"/>
            </a:pPr>
            <a:endParaRPr lang="fr-CA" dirty="0"/>
          </a:p>
          <a:p>
            <a:pPr>
              <a:buFont typeface="Wingdings" panose="05000000000000000000" pitchFamily="2" charset="2"/>
              <a:buChar char="Ø"/>
            </a:pPr>
            <a:endParaRPr lang="fr-CA" dirty="0"/>
          </a:p>
        </p:txBody>
      </p:sp>
      <p:graphicFrame>
        <p:nvGraphicFramePr>
          <p:cNvPr id="4" name="Table 3"/>
          <p:cNvGraphicFramePr>
            <a:graphicFrameLocks noGrp="1"/>
          </p:cNvGraphicFramePr>
          <p:nvPr>
            <p:extLst>
              <p:ext uri="{D42A27DB-BD31-4B8C-83A1-F6EECF244321}">
                <p14:modId xmlns:p14="http://schemas.microsoft.com/office/powerpoint/2010/main" val="1343231531"/>
              </p:ext>
            </p:extLst>
          </p:nvPr>
        </p:nvGraphicFramePr>
        <p:xfrm>
          <a:off x="1343890" y="2854036"/>
          <a:ext cx="8811490" cy="2266287"/>
        </p:xfrm>
        <a:graphic>
          <a:graphicData uri="http://schemas.openxmlformats.org/drawingml/2006/table">
            <a:tbl>
              <a:tblPr/>
              <a:tblGrid>
                <a:gridCol w="2656377">
                  <a:extLst>
                    <a:ext uri="{9D8B030D-6E8A-4147-A177-3AD203B41FA5}">
                      <a16:colId xmlns:a16="http://schemas.microsoft.com/office/drawing/2014/main" val="2748175083"/>
                    </a:ext>
                  </a:extLst>
                </a:gridCol>
                <a:gridCol w="3213331">
                  <a:extLst>
                    <a:ext uri="{9D8B030D-6E8A-4147-A177-3AD203B41FA5}">
                      <a16:colId xmlns:a16="http://schemas.microsoft.com/office/drawing/2014/main" val="3757607724"/>
                    </a:ext>
                  </a:extLst>
                </a:gridCol>
                <a:gridCol w="2941782">
                  <a:extLst>
                    <a:ext uri="{9D8B030D-6E8A-4147-A177-3AD203B41FA5}">
                      <a16:colId xmlns:a16="http://schemas.microsoft.com/office/drawing/2014/main" val="81212262"/>
                    </a:ext>
                  </a:extLst>
                </a:gridCol>
              </a:tblGrid>
              <a:tr h="755429">
                <a:tc>
                  <a:txBody>
                    <a:bodyPr/>
                    <a:lstStyle/>
                    <a:p>
                      <a:r>
                        <a:rPr lang="en-CA" b="1" dirty="0">
                          <a:solidFill>
                            <a:schemeClr val="accent2"/>
                          </a:solidFill>
                        </a:rPr>
                        <a:t>Phrase de </a:t>
                      </a:r>
                      <a:r>
                        <a:rPr lang="en-CA" b="1" dirty="0" err="1">
                          <a:solidFill>
                            <a:schemeClr val="accent2"/>
                          </a:solidFill>
                        </a:rPr>
                        <a:t>départ</a:t>
                      </a:r>
                      <a:endParaRPr lang="en-CA" dirty="0">
                        <a:solidFill>
                          <a:schemeClr val="accent2"/>
                        </a:solidFill>
                      </a:endParaRPr>
                    </a:p>
                  </a:txBody>
                  <a:tcPr marL="0" marR="0" marT="0" marB="0" anchor="ctr">
                    <a:lnL>
                      <a:noFill/>
                    </a:lnL>
                    <a:lnR>
                      <a:noFill/>
                    </a:lnR>
                    <a:lnT>
                      <a:noFill/>
                    </a:lnT>
                    <a:lnB>
                      <a:noFill/>
                    </a:lnB>
                  </a:tcPr>
                </a:tc>
                <a:tc>
                  <a:txBody>
                    <a:bodyPr/>
                    <a:lstStyle/>
                    <a:p>
                      <a:r>
                        <a:rPr lang="en-CA" b="1" dirty="0">
                          <a:solidFill>
                            <a:schemeClr val="accent2"/>
                          </a:solidFill>
                        </a:rPr>
                        <a:t>Modification</a:t>
                      </a:r>
                      <a:endParaRPr lang="en-CA" dirty="0">
                        <a:solidFill>
                          <a:schemeClr val="accent2"/>
                        </a:solidFill>
                      </a:endParaRPr>
                    </a:p>
                  </a:txBody>
                  <a:tcPr marL="0" marR="0" marT="0" marB="0" anchor="ctr">
                    <a:lnL>
                      <a:noFill/>
                    </a:lnL>
                    <a:lnR>
                      <a:noFill/>
                    </a:lnR>
                    <a:lnT>
                      <a:noFill/>
                    </a:lnT>
                    <a:lnB>
                      <a:noFill/>
                    </a:lnB>
                  </a:tcPr>
                </a:tc>
                <a:tc>
                  <a:txBody>
                    <a:bodyPr/>
                    <a:lstStyle/>
                    <a:p>
                      <a:r>
                        <a:rPr lang="en-CA" b="1" dirty="0">
                          <a:solidFill>
                            <a:schemeClr val="accent2"/>
                          </a:solidFill>
                        </a:rPr>
                        <a:t>Phrase </a:t>
                      </a:r>
                      <a:r>
                        <a:rPr lang="en-CA" b="1" dirty="0" err="1">
                          <a:solidFill>
                            <a:schemeClr val="accent2"/>
                          </a:solidFill>
                        </a:rPr>
                        <a:t>nominalisée</a:t>
                      </a:r>
                      <a:endParaRPr lang="en-CA" dirty="0">
                        <a:solidFill>
                          <a:schemeClr val="accent2"/>
                        </a:solidFill>
                      </a:endParaRPr>
                    </a:p>
                  </a:txBody>
                  <a:tcPr marL="0" marR="0" marT="0" marB="0" anchor="ctr">
                    <a:lnL>
                      <a:noFill/>
                    </a:lnL>
                    <a:lnR>
                      <a:noFill/>
                    </a:lnR>
                    <a:lnT>
                      <a:noFill/>
                    </a:lnT>
                    <a:lnB>
                      <a:noFill/>
                    </a:lnB>
                  </a:tcPr>
                </a:tc>
                <a:extLst>
                  <a:ext uri="{0D108BD9-81ED-4DB2-BD59-A6C34878D82A}">
                    <a16:rowId xmlns:a16="http://schemas.microsoft.com/office/drawing/2014/main" val="3828652231"/>
                  </a:ext>
                </a:extLst>
              </a:tr>
              <a:tr h="755429">
                <a:tc>
                  <a:txBody>
                    <a:bodyPr/>
                    <a:lstStyle/>
                    <a:p>
                      <a:r>
                        <a:rPr lang="en-CA" b="1"/>
                        <a:t>1.</a:t>
                      </a:r>
                      <a:r>
                        <a:rPr lang="en-CA"/>
                        <a:t> Julie est blagueuse.</a:t>
                      </a:r>
                    </a:p>
                  </a:txBody>
                  <a:tcPr marL="0" marR="0" marT="0" marB="0" anchor="ctr">
                    <a:lnL>
                      <a:noFill/>
                    </a:lnL>
                    <a:lnR>
                      <a:noFill/>
                    </a:lnR>
                    <a:lnT>
                      <a:noFill/>
                    </a:lnT>
                    <a:lnB>
                      <a:noFill/>
                    </a:lnB>
                  </a:tcPr>
                </a:tc>
                <a:tc>
                  <a:txBody>
                    <a:bodyPr/>
                    <a:lstStyle/>
                    <a:p>
                      <a:r>
                        <a:rPr lang="fr-FR"/>
                        <a:t>Passage de l’adjectif au nom</a:t>
                      </a:r>
                    </a:p>
                  </a:txBody>
                  <a:tcPr marL="0" marR="0" marT="0" marB="0" anchor="ctr">
                    <a:lnL>
                      <a:noFill/>
                    </a:lnL>
                    <a:lnR>
                      <a:noFill/>
                    </a:lnR>
                    <a:lnT>
                      <a:noFill/>
                    </a:lnT>
                    <a:lnB>
                      <a:noFill/>
                    </a:lnB>
                  </a:tcPr>
                </a:tc>
                <a:tc>
                  <a:txBody>
                    <a:bodyPr/>
                    <a:lstStyle/>
                    <a:p>
                      <a:r>
                        <a:rPr lang="en-CA" dirty="0"/>
                        <a:t>Julie fait des </a:t>
                      </a:r>
                      <a:r>
                        <a:rPr lang="en-CA" dirty="0" err="1"/>
                        <a:t>blagues</a:t>
                      </a:r>
                      <a:r>
                        <a:rPr lang="en-CA" dirty="0"/>
                        <a:t>.</a:t>
                      </a:r>
                    </a:p>
                  </a:txBody>
                  <a:tcPr marL="0" marR="0" marT="0" marB="0" anchor="ctr">
                    <a:lnL>
                      <a:noFill/>
                    </a:lnL>
                    <a:lnR>
                      <a:noFill/>
                    </a:lnR>
                    <a:lnT>
                      <a:noFill/>
                    </a:lnT>
                    <a:lnB>
                      <a:noFill/>
                    </a:lnB>
                  </a:tcPr>
                </a:tc>
                <a:extLst>
                  <a:ext uri="{0D108BD9-81ED-4DB2-BD59-A6C34878D82A}">
                    <a16:rowId xmlns:a16="http://schemas.microsoft.com/office/drawing/2014/main" val="133003314"/>
                  </a:ext>
                </a:extLst>
              </a:tr>
              <a:tr h="755429">
                <a:tc>
                  <a:txBody>
                    <a:bodyPr/>
                    <a:lstStyle/>
                    <a:p>
                      <a:r>
                        <a:rPr lang="en-CA" b="1"/>
                        <a:t>2.</a:t>
                      </a:r>
                      <a:r>
                        <a:rPr lang="en-CA"/>
                        <a:t> Luc aime dessiner.</a:t>
                      </a:r>
                    </a:p>
                  </a:txBody>
                  <a:tcPr marL="0" marR="0" marT="0" marB="0" anchor="ctr">
                    <a:lnL>
                      <a:noFill/>
                    </a:lnL>
                    <a:lnR>
                      <a:noFill/>
                    </a:lnR>
                    <a:lnT>
                      <a:noFill/>
                    </a:lnT>
                    <a:lnB>
                      <a:noFill/>
                    </a:lnB>
                  </a:tcPr>
                </a:tc>
                <a:tc>
                  <a:txBody>
                    <a:bodyPr/>
                    <a:lstStyle/>
                    <a:p>
                      <a:r>
                        <a:rPr lang="fr-FR"/>
                        <a:t>Passage du verbe au nom</a:t>
                      </a:r>
                    </a:p>
                  </a:txBody>
                  <a:tcPr marL="0" marR="0" marT="0" marB="0" anchor="ctr">
                    <a:lnL>
                      <a:noFill/>
                    </a:lnL>
                    <a:lnR>
                      <a:noFill/>
                    </a:lnR>
                    <a:lnT>
                      <a:noFill/>
                    </a:lnT>
                    <a:lnB>
                      <a:noFill/>
                    </a:lnB>
                  </a:tcPr>
                </a:tc>
                <a:tc>
                  <a:txBody>
                    <a:bodyPr/>
                    <a:lstStyle/>
                    <a:p>
                      <a:r>
                        <a:rPr lang="fr-FR" dirty="0"/>
                        <a:t>Luc aime faire du dessin</a:t>
                      </a:r>
                    </a:p>
                  </a:txBody>
                  <a:tcPr marL="0" marR="0" marT="0" marB="0" anchor="ctr">
                    <a:lnL>
                      <a:noFill/>
                    </a:lnL>
                    <a:lnR>
                      <a:noFill/>
                    </a:lnR>
                    <a:lnT>
                      <a:noFill/>
                    </a:lnT>
                    <a:lnB>
                      <a:noFill/>
                    </a:lnB>
                  </a:tcPr>
                </a:tc>
                <a:extLst>
                  <a:ext uri="{0D108BD9-81ED-4DB2-BD59-A6C34878D82A}">
                    <a16:rowId xmlns:a16="http://schemas.microsoft.com/office/drawing/2014/main" val="280822875"/>
                  </a:ext>
                </a:extLst>
              </a:tr>
            </a:tbl>
          </a:graphicData>
        </a:graphic>
      </p:graphicFrame>
    </p:spTree>
    <p:extLst>
      <p:ext uri="{BB962C8B-B14F-4D97-AF65-F5344CB8AC3E}">
        <p14:creationId xmlns:p14="http://schemas.microsoft.com/office/powerpoint/2010/main" val="274824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solidFill>
                  <a:schemeClr val="accent2"/>
                </a:solidFill>
              </a:rPr>
              <a:t>L’adjectivation</a:t>
            </a:r>
            <a:endParaRPr lang="fr-CA" dirty="0">
              <a:solidFill>
                <a:schemeClr val="accent2"/>
              </a:solidFill>
            </a:endParaRPr>
          </a:p>
        </p:txBody>
      </p:sp>
      <p:sp>
        <p:nvSpPr>
          <p:cNvPr id="3" name="Content Placeholder 2"/>
          <p:cNvSpPr>
            <a:spLocks noGrp="1"/>
          </p:cNvSpPr>
          <p:nvPr>
            <p:ph idx="1"/>
          </p:nvPr>
        </p:nvSpPr>
        <p:spPr/>
        <p:txBody>
          <a:bodyPr/>
          <a:lstStyle/>
          <a:p>
            <a:endParaRPr lang="fr-CA" dirty="0" smtClean="0"/>
          </a:p>
          <a:p>
            <a:pPr>
              <a:buFont typeface="Wingdings" panose="05000000000000000000" pitchFamily="2" charset="2"/>
              <a:buChar char="Ø"/>
            </a:pPr>
            <a:r>
              <a:rPr lang="fr-CA" dirty="0" smtClean="0"/>
              <a:t>Le passage d’un verbe ou d’un nom à un adjectif sans pour autant changer le sens de la phrase. </a:t>
            </a:r>
          </a:p>
          <a:p>
            <a:pPr>
              <a:buFont typeface="Wingdings" panose="05000000000000000000" pitchFamily="2" charset="2"/>
              <a:buChar char="Ø"/>
            </a:pPr>
            <a:endParaRPr lang="fr-CA" dirty="0"/>
          </a:p>
          <a:p>
            <a:pPr>
              <a:buFont typeface="Wingdings" panose="05000000000000000000" pitchFamily="2" charset="2"/>
              <a:buChar char="Ø"/>
            </a:pPr>
            <a:endParaRPr lang="fr-CA" dirty="0"/>
          </a:p>
        </p:txBody>
      </p:sp>
      <p:graphicFrame>
        <p:nvGraphicFramePr>
          <p:cNvPr id="4" name="Table 3"/>
          <p:cNvGraphicFramePr>
            <a:graphicFrameLocks noGrp="1"/>
          </p:cNvGraphicFramePr>
          <p:nvPr>
            <p:extLst>
              <p:ext uri="{D42A27DB-BD31-4B8C-83A1-F6EECF244321}">
                <p14:modId xmlns:p14="http://schemas.microsoft.com/office/powerpoint/2010/main" val="1871506018"/>
              </p:ext>
            </p:extLst>
          </p:nvPr>
        </p:nvGraphicFramePr>
        <p:xfrm>
          <a:off x="1149927" y="3532909"/>
          <a:ext cx="9199418" cy="2064328"/>
        </p:xfrm>
        <a:graphic>
          <a:graphicData uri="http://schemas.openxmlformats.org/drawingml/2006/table">
            <a:tbl>
              <a:tblPr/>
              <a:tblGrid>
                <a:gridCol w="2935650">
                  <a:extLst>
                    <a:ext uri="{9D8B030D-6E8A-4147-A177-3AD203B41FA5}">
                      <a16:colId xmlns:a16="http://schemas.microsoft.com/office/drawing/2014/main" val="997002410"/>
                    </a:ext>
                  </a:extLst>
                </a:gridCol>
                <a:gridCol w="3202528">
                  <a:extLst>
                    <a:ext uri="{9D8B030D-6E8A-4147-A177-3AD203B41FA5}">
                      <a16:colId xmlns:a16="http://schemas.microsoft.com/office/drawing/2014/main" val="3232780882"/>
                    </a:ext>
                  </a:extLst>
                </a:gridCol>
                <a:gridCol w="3061240">
                  <a:extLst>
                    <a:ext uri="{9D8B030D-6E8A-4147-A177-3AD203B41FA5}">
                      <a16:colId xmlns:a16="http://schemas.microsoft.com/office/drawing/2014/main" val="2225796356"/>
                    </a:ext>
                  </a:extLst>
                </a:gridCol>
              </a:tblGrid>
              <a:tr h="412866">
                <a:tc>
                  <a:txBody>
                    <a:bodyPr/>
                    <a:lstStyle/>
                    <a:p>
                      <a:r>
                        <a:rPr lang="en-CA" b="1">
                          <a:solidFill>
                            <a:schemeClr val="accent2"/>
                          </a:solidFill>
                        </a:rPr>
                        <a:t>Phrase de départ</a:t>
                      </a:r>
                      <a:endParaRPr lang="en-CA">
                        <a:solidFill>
                          <a:schemeClr val="accent2"/>
                        </a:solidFill>
                      </a:endParaRPr>
                    </a:p>
                  </a:txBody>
                  <a:tcPr marL="0" marR="0" marT="0" marB="0" anchor="ctr">
                    <a:lnL>
                      <a:noFill/>
                    </a:lnL>
                    <a:lnR>
                      <a:noFill/>
                    </a:lnR>
                    <a:lnT>
                      <a:noFill/>
                    </a:lnT>
                    <a:lnB>
                      <a:noFill/>
                    </a:lnB>
                  </a:tcPr>
                </a:tc>
                <a:tc>
                  <a:txBody>
                    <a:bodyPr/>
                    <a:lstStyle/>
                    <a:p>
                      <a:r>
                        <a:rPr lang="en-CA" b="1" dirty="0">
                          <a:solidFill>
                            <a:schemeClr val="accent2"/>
                          </a:solidFill>
                        </a:rPr>
                        <a:t>Modification</a:t>
                      </a:r>
                      <a:endParaRPr lang="en-CA" dirty="0">
                        <a:solidFill>
                          <a:schemeClr val="accent2"/>
                        </a:solidFill>
                      </a:endParaRPr>
                    </a:p>
                  </a:txBody>
                  <a:tcPr marL="0" marR="0" marT="0" marB="0" anchor="ctr">
                    <a:lnL>
                      <a:noFill/>
                    </a:lnL>
                    <a:lnR>
                      <a:noFill/>
                    </a:lnR>
                    <a:lnT>
                      <a:noFill/>
                    </a:lnT>
                    <a:lnB>
                      <a:noFill/>
                    </a:lnB>
                  </a:tcPr>
                </a:tc>
                <a:tc>
                  <a:txBody>
                    <a:bodyPr/>
                    <a:lstStyle/>
                    <a:p>
                      <a:r>
                        <a:rPr lang="en-CA" b="1" dirty="0">
                          <a:solidFill>
                            <a:schemeClr val="accent2"/>
                          </a:solidFill>
                        </a:rPr>
                        <a:t>Phrase </a:t>
                      </a:r>
                      <a:r>
                        <a:rPr lang="en-CA" b="1" dirty="0" err="1">
                          <a:solidFill>
                            <a:schemeClr val="accent2"/>
                          </a:solidFill>
                        </a:rPr>
                        <a:t>adjectivée</a:t>
                      </a:r>
                      <a:endParaRPr lang="en-CA" dirty="0">
                        <a:solidFill>
                          <a:schemeClr val="accent2"/>
                        </a:solidFill>
                      </a:endParaRPr>
                    </a:p>
                  </a:txBody>
                  <a:tcPr marL="0" marR="0" marT="0" marB="0" anchor="ctr">
                    <a:lnL>
                      <a:noFill/>
                    </a:lnL>
                    <a:lnR>
                      <a:noFill/>
                    </a:lnR>
                    <a:lnT>
                      <a:noFill/>
                    </a:lnT>
                    <a:lnB>
                      <a:noFill/>
                    </a:lnB>
                  </a:tcPr>
                </a:tc>
                <a:extLst>
                  <a:ext uri="{0D108BD9-81ED-4DB2-BD59-A6C34878D82A}">
                    <a16:rowId xmlns:a16="http://schemas.microsoft.com/office/drawing/2014/main" val="269543308"/>
                  </a:ext>
                </a:extLst>
              </a:tr>
              <a:tr h="825731">
                <a:tc>
                  <a:txBody>
                    <a:bodyPr/>
                    <a:lstStyle/>
                    <a:p>
                      <a:r>
                        <a:rPr lang="fr-FR" b="1"/>
                        <a:t>1.</a:t>
                      </a:r>
                      <a:r>
                        <a:rPr lang="fr-FR"/>
                        <a:t> La population du Québec…</a:t>
                      </a:r>
                    </a:p>
                  </a:txBody>
                  <a:tcPr marL="0" marR="0" marT="0" marB="0" anchor="ctr">
                    <a:lnL>
                      <a:noFill/>
                    </a:lnL>
                    <a:lnR>
                      <a:noFill/>
                    </a:lnR>
                    <a:lnT>
                      <a:noFill/>
                    </a:lnT>
                    <a:lnB>
                      <a:noFill/>
                    </a:lnB>
                  </a:tcPr>
                </a:tc>
                <a:tc>
                  <a:txBody>
                    <a:bodyPr/>
                    <a:lstStyle/>
                    <a:p>
                      <a:r>
                        <a:rPr lang="fr-FR" dirty="0"/>
                        <a:t>Passage du nom à l’adjectif</a:t>
                      </a:r>
                    </a:p>
                  </a:txBody>
                  <a:tcPr marL="0" marR="0" marT="0" marB="0" anchor="ctr">
                    <a:lnL>
                      <a:noFill/>
                    </a:lnL>
                    <a:lnR>
                      <a:noFill/>
                    </a:lnR>
                    <a:lnT>
                      <a:noFill/>
                    </a:lnT>
                    <a:lnB>
                      <a:noFill/>
                    </a:lnB>
                  </a:tcPr>
                </a:tc>
                <a:tc>
                  <a:txBody>
                    <a:bodyPr/>
                    <a:lstStyle/>
                    <a:p>
                      <a:r>
                        <a:rPr lang="en-CA"/>
                        <a:t>La population québécoise...</a:t>
                      </a:r>
                    </a:p>
                  </a:txBody>
                  <a:tcPr marL="0" marR="0" marT="0" marB="0" anchor="ctr">
                    <a:lnL>
                      <a:noFill/>
                    </a:lnL>
                    <a:lnR>
                      <a:noFill/>
                    </a:lnR>
                    <a:lnT>
                      <a:noFill/>
                    </a:lnT>
                    <a:lnB>
                      <a:noFill/>
                    </a:lnB>
                  </a:tcPr>
                </a:tc>
                <a:extLst>
                  <a:ext uri="{0D108BD9-81ED-4DB2-BD59-A6C34878D82A}">
                    <a16:rowId xmlns:a16="http://schemas.microsoft.com/office/drawing/2014/main" val="525154442"/>
                  </a:ext>
                </a:extLst>
              </a:tr>
              <a:tr h="825731">
                <a:tc>
                  <a:txBody>
                    <a:bodyPr/>
                    <a:lstStyle/>
                    <a:p>
                      <a:r>
                        <a:rPr lang="en-CA" b="1"/>
                        <a:t>2.</a:t>
                      </a:r>
                      <a:r>
                        <a:rPr lang="en-CA"/>
                        <a:t> Les étoiles brillent.</a:t>
                      </a:r>
                    </a:p>
                  </a:txBody>
                  <a:tcPr marL="0" marR="0" marT="0" marB="0" anchor="ctr">
                    <a:lnL>
                      <a:noFill/>
                    </a:lnL>
                    <a:lnR>
                      <a:noFill/>
                    </a:lnR>
                    <a:lnT>
                      <a:noFill/>
                    </a:lnT>
                    <a:lnB>
                      <a:noFill/>
                    </a:lnB>
                  </a:tcPr>
                </a:tc>
                <a:tc>
                  <a:txBody>
                    <a:bodyPr/>
                    <a:lstStyle/>
                    <a:p>
                      <a:r>
                        <a:rPr lang="fr-FR"/>
                        <a:t>Passage du verbe à l’adjectif</a:t>
                      </a:r>
                    </a:p>
                  </a:txBody>
                  <a:tcPr marL="0" marR="0" marT="0" marB="0" anchor="ctr">
                    <a:lnL>
                      <a:noFill/>
                    </a:lnL>
                    <a:lnR>
                      <a:noFill/>
                    </a:lnR>
                    <a:lnT>
                      <a:noFill/>
                    </a:lnT>
                    <a:lnB>
                      <a:noFill/>
                    </a:lnB>
                  </a:tcPr>
                </a:tc>
                <a:tc>
                  <a:txBody>
                    <a:bodyPr/>
                    <a:lstStyle/>
                    <a:p>
                      <a:r>
                        <a:rPr lang="en-CA" dirty="0"/>
                        <a:t>Les </a:t>
                      </a:r>
                      <a:r>
                        <a:rPr lang="en-CA" dirty="0" err="1"/>
                        <a:t>étoiles</a:t>
                      </a:r>
                      <a:r>
                        <a:rPr lang="en-CA" dirty="0"/>
                        <a:t> </a:t>
                      </a:r>
                      <a:r>
                        <a:rPr lang="en-CA" dirty="0" err="1"/>
                        <a:t>sont</a:t>
                      </a:r>
                      <a:r>
                        <a:rPr lang="en-CA" dirty="0"/>
                        <a:t> </a:t>
                      </a:r>
                      <a:r>
                        <a:rPr lang="en-CA" dirty="0" err="1"/>
                        <a:t>brillantes</a:t>
                      </a:r>
                      <a:r>
                        <a:rPr lang="en-CA" dirty="0"/>
                        <a:t>.</a:t>
                      </a:r>
                    </a:p>
                  </a:txBody>
                  <a:tcPr marL="0" marR="0" marT="0" marB="0" anchor="ctr">
                    <a:lnL>
                      <a:noFill/>
                    </a:lnL>
                    <a:lnR>
                      <a:noFill/>
                    </a:lnR>
                    <a:lnT>
                      <a:noFill/>
                    </a:lnT>
                    <a:lnB>
                      <a:noFill/>
                    </a:lnB>
                  </a:tcPr>
                </a:tc>
                <a:extLst>
                  <a:ext uri="{0D108BD9-81ED-4DB2-BD59-A6C34878D82A}">
                    <a16:rowId xmlns:a16="http://schemas.microsoft.com/office/drawing/2014/main" val="329884789"/>
                  </a:ext>
                </a:extLst>
              </a:tr>
            </a:tbl>
          </a:graphicData>
        </a:graphic>
      </p:graphicFrame>
    </p:spTree>
    <p:extLst>
      <p:ext uri="{BB962C8B-B14F-4D97-AF65-F5344CB8AC3E}">
        <p14:creationId xmlns:p14="http://schemas.microsoft.com/office/powerpoint/2010/main" val="414605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solidFill>
                  <a:schemeClr val="accent2"/>
                </a:solidFill>
              </a:rPr>
              <a:t>L’</a:t>
            </a:r>
            <a:r>
              <a:rPr lang="fr-CA" dirty="0" err="1" smtClean="0">
                <a:solidFill>
                  <a:schemeClr val="accent2"/>
                </a:solidFill>
              </a:rPr>
              <a:t>adverbialisation</a:t>
            </a:r>
            <a:endParaRPr lang="fr-CA" dirty="0">
              <a:solidFill>
                <a:schemeClr val="accent2"/>
              </a:solidFill>
            </a:endParaRPr>
          </a:p>
        </p:txBody>
      </p:sp>
      <p:sp>
        <p:nvSpPr>
          <p:cNvPr id="3" name="Content Placeholder 2"/>
          <p:cNvSpPr>
            <a:spLocks noGrp="1"/>
          </p:cNvSpPr>
          <p:nvPr>
            <p:ph idx="1"/>
          </p:nvPr>
        </p:nvSpPr>
        <p:spPr/>
        <p:txBody>
          <a:bodyPr/>
          <a:lstStyle/>
          <a:p>
            <a:pPr>
              <a:buFont typeface="Wingdings" panose="05000000000000000000" pitchFamily="2" charset="2"/>
              <a:buChar char="Ø"/>
            </a:pPr>
            <a:endParaRPr lang="fr-CA" dirty="0" smtClean="0"/>
          </a:p>
          <a:p>
            <a:pPr>
              <a:buFont typeface="Wingdings" panose="05000000000000000000" pitchFamily="2" charset="2"/>
              <a:buChar char="Ø"/>
            </a:pPr>
            <a:r>
              <a:rPr lang="fr-CA" dirty="0" smtClean="0"/>
              <a:t>Le passage d’un nom ou d’un adjectif à un adverbe sans changer le sens de la phrase. </a:t>
            </a:r>
          </a:p>
          <a:p>
            <a:pPr>
              <a:buFont typeface="Wingdings" panose="05000000000000000000" pitchFamily="2" charset="2"/>
              <a:buChar char="Ø"/>
            </a:pPr>
            <a:endParaRPr lang="fr-CA" dirty="0"/>
          </a:p>
          <a:p>
            <a:pPr>
              <a:buFont typeface="Wingdings" panose="05000000000000000000" pitchFamily="2" charset="2"/>
              <a:buChar char="Ø"/>
            </a:pPr>
            <a:endParaRPr lang="fr-CA" dirty="0"/>
          </a:p>
        </p:txBody>
      </p:sp>
      <p:graphicFrame>
        <p:nvGraphicFramePr>
          <p:cNvPr id="4" name="Table 3"/>
          <p:cNvGraphicFramePr>
            <a:graphicFrameLocks noGrp="1"/>
          </p:cNvGraphicFramePr>
          <p:nvPr>
            <p:extLst>
              <p:ext uri="{D42A27DB-BD31-4B8C-83A1-F6EECF244321}">
                <p14:modId xmlns:p14="http://schemas.microsoft.com/office/powerpoint/2010/main" val="1873477551"/>
              </p:ext>
            </p:extLst>
          </p:nvPr>
        </p:nvGraphicFramePr>
        <p:xfrm>
          <a:off x="1205344" y="3685309"/>
          <a:ext cx="8769927" cy="2425478"/>
        </p:xfrm>
        <a:graphic>
          <a:graphicData uri="http://schemas.openxmlformats.org/drawingml/2006/table">
            <a:tbl>
              <a:tblPr/>
              <a:tblGrid>
                <a:gridCol w="2732560">
                  <a:extLst>
                    <a:ext uri="{9D8B030D-6E8A-4147-A177-3AD203B41FA5}">
                      <a16:colId xmlns:a16="http://schemas.microsoft.com/office/drawing/2014/main" val="2550856444"/>
                    </a:ext>
                  </a:extLst>
                </a:gridCol>
                <a:gridCol w="3086774">
                  <a:extLst>
                    <a:ext uri="{9D8B030D-6E8A-4147-A177-3AD203B41FA5}">
                      <a16:colId xmlns:a16="http://schemas.microsoft.com/office/drawing/2014/main" val="1302710349"/>
                    </a:ext>
                  </a:extLst>
                </a:gridCol>
                <a:gridCol w="2950593">
                  <a:extLst>
                    <a:ext uri="{9D8B030D-6E8A-4147-A177-3AD203B41FA5}">
                      <a16:colId xmlns:a16="http://schemas.microsoft.com/office/drawing/2014/main" val="3942478493"/>
                    </a:ext>
                  </a:extLst>
                </a:gridCol>
              </a:tblGrid>
              <a:tr h="217970">
                <a:tc>
                  <a:txBody>
                    <a:bodyPr/>
                    <a:lstStyle/>
                    <a:p>
                      <a:r>
                        <a:rPr lang="en-CA" b="1" dirty="0">
                          <a:solidFill>
                            <a:schemeClr val="accent2"/>
                          </a:solidFill>
                        </a:rPr>
                        <a:t>Phrase de </a:t>
                      </a:r>
                      <a:r>
                        <a:rPr lang="en-CA" b="1" dirty="0" err="1">
                          <a:solidFill>
                            <a:schemeClr val="accent2"/>
                          </a:solidFill>
                        </a:rPr>
                        <a:t>départ</a:t>
                      </a:r>
                      <a:endParaRPr lang="en-CA" dirty="0">
                        <a:solidFill>
                          <a:schemeClr val="accent2"/>
                        </a:solidFill>
                      </a:endParaRPr>
                    </a:p>
                  </a:txBody>
                  <a:tcPr marL="0" marR="0" marT="0" marB="0" anchor="ctr">
                    <a:lnL>
                      <a:noFill/>
                    </a:lnL>
                    <a:lnR>
                      <a:noFill/>
                    </a:lnR>
                    <a:lnT>
                      <a:noFill/>
                    </a:lnT>
                    <a:lnB>
                      <a:noFill/>
                    </a:lnB>
                  </a:tcPr>
                </a:tc>
                <a:tc>
                  <a:txBody>
                    <a:bodyPr/>
                    <a:lstStyle/>
                    <a:p>
                      <a:r>
                        <a:rPr lang="en-CA" b="1" dirty="0">
                          <a:solidFill>
                            <a:schemeClr val="accent2"/>
                          </a:solidFill>
                        </a:rPr>
                        <a:t>Modification</a:t>
                      </a:r>
                      <a:endParaRPr lang="en-CA" dirty="0">
                        <a:solidFill>
                          <a:schemeClr val="accent2"/>
                        </a:solidFill>
                      </a:endParaRPr>
                    </a:p>
                  </a:txBody>
                  <a:tcPr marL="0" marR="0" marT="0" marB="0" anchor="ctr">
                    <a:lnL>
                      <a:noFill/>
                    </a:lnL>
                    <a:lnR>
                      <a:noFill/>
                    </a:lnR>
                    <a:lnT>
                      <a:noFill/>
                    </a:lnT>
                    <a:lnB>
                      <a:noFill/>
                    </a:lnB>
                  </a:tcPr>
                </a:tc>
                <a:tc>
                  <a:txBody>
                    <a:bodyPr/>
                    <a:lstStyle/>
                    <a:p>
                      <a:r>
                        <a:rPr lang="en-CA" b="1" dirty="0">
                          <a:solidFill>
                            <a:schemeClr val="accent2"/>
                          </a:solidFill>
                        </a:rPr>
                        <a:t>Phrase </a:t>
                      </a:r>
                      <a:r>
                        <a:rPr lang="en-CA" b="1" dirty="0" err="1">
                          <a:solidFill>
                            <a:schemeClr val="accent2"/>
                          </a:solidFill>
                        </a:rPr>
                        <a:t>adverbialisée</a:t>
                      </a:r>
                      <a:endParaRPr lang="en-CA" dirty="0">
                        <a:solidFill>
                          <a:schemeClr val="accent2"/>
                        </a:solidFill>
                      </a:endParaRPr>
                    </a:p>
                  </a:txBody>
                  <a:tcPr marL="0" marR="0" marT="0" marB="0" anchor="ctr">
                    <a:lnL>
                      <a:noFill/>
                    </a:lnL>
                    <a:lnR>
                      <a:noFill/>
                    </a:lnR>
                    <a:lnT>
                      <a:noFill/>
                    </a:lnT>
                    <a:lnB>
                      <a:noFill/>
                    </a:lnB>
                  </a:tcPr>
                </a:tc>
                <a:extLst>
                  <a:ext uri="{0D108BD9-81ED-4DB2-BD59-A6C34878D82A}">
                    <a16:rowId xmlns:a16="http://schemas.microsoft.com/office/drawing/2014/main" val="961612030"/>
                  </a:ext>
                </a:extLst>
              </a:tr>
              <a:tr h="1075579">
                <a:tc>
                  <a:txBody>
                    <a:bodyPr/>
                    <a:lstStyle/>
                    <a:p>
                      <a:r>
                        <a:rPr lang="fr-FR" b="1"/>
                        <a:t>1.</a:t>
                      </a:r>
                      <a:r>
                        <a:rPr lang="fr-FR"/>
                        <a:t> Le gentleman agit de façon galante.</a:t>
                      </a:r>
                    </a:p>
                  </a:txBody>
                  <a:tcPr marL="0" marR="0" marT="0" marB="0" anchor="ctr">
                    <a:lnL>
                      <a:noFill/>
                    </a:lnL>
                    <a:lnR>
                      <a:noFill/>
                    </a:lnR>
                    <a:lnT>
                      <a:noFill/>
                    </a:lnT>
                    <a:lnB>
                      <a:noFill/>
                    </a:lnB>
                  </a:tcPr>
                </a:tc>
                <a:tc>
                  <a:txBody>
                    <a:bodyPr/>
                    <a:lstStyle/>
                    <a:p>
                      <a:r>
                        <a:rPr lang="fr-FR"/>
                        <a:t>Passage de l’adjectif à </a:t>
                      </a:r>
                      <a:r>
                        <a:rPr lang="fr-FR" b="1"/>
                        <a:t>l’adverbe</a:t>
                      </a:r>
                      <a:r>
                        <a:rPr lang="fr-FR"/>
                        <a:t>.</a:t>
                      </a:r>
                    </a:p>
                  </a:txBody>
                  <a:tcPr marL="0" marR="0" marT="0" marB="0" anchor="ctr">
                    <a:lnL>
                      <a:noFill/>
                    </a:lnL>
                    <a:lnR>
                      <a:noFill/>
                    </a:lnR>
                    <a:lnT>
                      <a:noFill/>
                    </a:lnT>
                    <a:lnB>
                      <a:noFill/>
                    </a:lnB>
                  </a:tcPr>
                </a:tc>
                <a:tc>
                  <a:txBody>
                    <a:bodyPr/>
                    <a:lstStyle/>
                    <a:p>
                      <a:r>
                        <a:rPr lang="en-CA"/>
                        <a:t>Le gentleman agit </a:t>
                      </a:r>
                      <a:r>
                        <a:rPr lang="en-CA" b="1"/>
                        <a:t>galamment</a:t>
                      </a:r>
                      <a:r>
                        <a:rPr lang="en-CA"/>
                        <a:t>.</a:t>
                      </a:r>
                    </a:p>
                  </a:txBody>
                  <a:tcPr marL="0" marR="0" marT="0" marB="0" anchor="ctr">
                    <a:lnL>
                      <a:noFill/>
                    </a:lnL>
                    <a:lnR>
                      <a:noFill/>
                    </a:lnR>
                    <a:lnT>
                      <a:noFill/>
                    </a:lnT>
                    <a:lnB>
                      <a:noFill/>
                    </a:lnB>
                  </a:tcPr>
                </a:tc>
                <a:extLst>
                  <a:ext uri="{0D108BD9-81ED-4DB2-BD59-A6C34878D82A}">
                    <a16:rowId xmlns:a16="http://schemas.microsoft.com/office/drawing/2014/main" val="7161138"/>
                  </a:ext>
                </a:extLst>
              </a:tr>
              <a:tr h="1075579">
                <a:tc>
                  <a:txBody>
                    <a:bodyPr/>
                    <a:lstStyle/>
                    <a:p>
                      <a:r>
                        <a:rPr lang="fr-FR" b="1"/>
                        <a:t>2. </a:t>
                      </a:r>
                      <a:r>
                        <a:rPr lang="fr-FR"/>
                        <a:t>Les ballerines dansent avec élégance.</a:t>
                      </a:r>
                    </a:p>
                  </a:txBody>
                  <a:tcPr marL="0" marR="0" marT="0" marB="0" anchor="ctr">
                    <a:lnL>
                      <a:noFill/>
                    </a:lnL>
                    <a:lnR>
                      <a:noFill/>
                    </a:lnR>
                    <a:lnT>
                      <a:noFill/>
                    </a:lnT>
                    <a:lnB>
                      <a:noFill/>
                    </a:lnB>
                  </a:tcPr>
                </a:tc>
                <a:tc>
                  <a:txBody>
                    <a:bodyPr/>
                    <a:lstStyle/>
                    <a:p>
                      <a:r>
                        <a:rPr lang="fr-FR"/>
                        <a:t>Passage du nom à </a:t>
                      </a:r>
                      <a:r>
                        <a:rPr lang="fr-FR" b="1"/>
                        <a:t>l’adverbe</a:t>
                      </a:r>
                      <a:r>
                        <a:rPr lang="fr-FR"/>
                        <a:t>.</a:t>
                      </a:r>
                    </a:p>
                  </a:txBody>
                  <a:tcPr marL="0" marR="0" marT="0" marB="0" anchor="ctr">
                    <a:lnL>
                      <a:noFill/>
                    </a:lnL>
                    <a:lnR>
                      <a:noFill/>
                    </a:lnR>
                    <a:lnT>
                      <a:noFill/>
                    </a:lnT>
                    <a:lnB>
                      <a:noFill/>
                    </a:lnB>
                  </a:tcPr>
                </a:tc>
                <a:tc>
                  <a:txBody>
                    <a:bodyPr/>
                    <a:lstStyle/>
                    <a:p>
                      <a:r>
                        <a:rPr lang="en-CA" dirty="0"/>
                        <a:t>Les </a:t>
                      </a:r>
                      <a:r>
                        <a:rPr lang="en-CA" dirty="0" err="1"/>
                        <a:t>ballerines</a:t>
                      </a:r>
                      <a:r>
                        <a:rPr lang="en-CA" dirty="0"/>
                        <a:t> </a:t>
                      </a:r>
                      <a:r>
                        <a:rPr lang="en-CA" dirty="0" err="1"/>
                        <a:t>dansent</a:t>
                      </a:r>
                      <a:r>
                        <a:rPr lang="en-CA" dirty="0"/>
                        <a:t> </a:t>
                      </a:r>
                      <a:r>
                        <a:rPr lang="en-CA" b="1" dirty="0" err="1"/>
                        <a:t>élégamment</a:t>
                      </a:r>
                      <a:r>
                        <a:rPr lang="en-CA" dirty="0"/>
                        <a:t>.</a:t>
                      </a:r>
                    </a:p>
                  </a:txBody>
                  <a:tcPr marL="0" marR="0" marT="0" marB="0" anchor="ctr">
                    <a:lnL>
                      <a:noFill/>
                    </a:lnL>
                    <a:lnR>
                      <a:noFill/>
                    </a:lnR>
                    <a:lnT>
                      <a:noFill/>
                    </a:lnT>
                    <a:lnB>
                      <a:noFill/>
                    </a:lnB>
                  </a:tcPr>
                </a:tc>
                <a:extLst>
                  <a:ext uri="{0D108BD9-81ED-4DB2-BD59-A6C34878D82A}">
                    <a16:rowId xmlns:a16="http://schemas.microsoft.com/office/drawing/2014/main" val="4086961346"/>
                  </a:ext>
                </a:extLst>
              </a:tr>
            </a:tbl>
          </a:graphicData>
        </a:graphic>
      </p:graphicFrame>
    </p:spTree>
    <p:extLst>
      <p:ext uri="{BB962C8B-B14F-4D97-AF65-F5344CB8AC3E}">
        <p14:creationId xmlns:p14="http://schemas.microsoft.com/office/powerpoint/2010/main" val="2706717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solidFill>
                  <a:schemeClr val="accent2"/>
                </a:solidFill>
              </a:rPr>
              <a:t>Les mots dérivés d’une même famille</a:t>
            </a:r>
            <a:endParaRPr lang="fr-CA" dirty="0">
              <a:solidFill>
                <a:schemeClr val="accent2"/>
              </a:solidFill>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fr-CA" dirty="0" smtClean="0"/>
              <a:t> Certains mots de la même famille peuvent avoir un différent sens dépendamment du contexte.</a:t>
            </a:r>
          </a:p>
          <a:p>
            <a:pPr>
              <a:buFont typeface="Wingdings" panose="05000000000000000000" pitchFamily="2" charset="2"/>
              <a:buChar char="Ø"/>
            </a:pPr>
            <a:endParaRPr lang="fr-CA" dirty="0"/>
          </a:p>
          <a:p>
            <a:pPr>
              <a:buFont typeface="Wingdings" panose="05000000000000000000" pitchFamily="2" charset="2"/>
              <a:buChar char="Ø"/>
            </a:pPr>
            <a:r>
              <a:rPr lang="fr-CA" dirty="0" smtClean="0">
                <a:solidFill>
                  <a:schemeClr val="accent2"/>
                </a:solidFill>
              </a:rPr>
              <a:t> Mot de base</a:t>
            </a:r>
            <a:r>
              <a:rPr lang="fr-CA" dirty="0" smtClean="0"/>
              <a:t>: Incliner</a:t>
            </a:r>
          </a:p>
          <a:p>
            <a:pPr>
              <a:buFont typeface="Wingdings" panose="05000000000000000000" pitchFamily="2" charset="2"/>
              <a:buChar char="Ø"/>
            </a:pPr>
            <a:r>
              <a:rPr lang="fr-CA" dirty="0" smtClean="0">
                <a:solidFill>
                  <a:schemeClr val="accent2"/>
                </a:solidFill>
              </a:rPr>
              <a:t> Inclinaison</a:t>
            </a:r>
            <a:r>
              <a:rPr lang="fr-CA" dirty="0" smtClean="0"/>
              <a:t>: en pente, oblique</a:t>
            </a:r>
          </a:p>
          <a:p>
            <a:pPr>
              <a:buFont typeface="Wingdings" panose="05000000000000000000" pitchFamily="2" charset="2"/>
              <a:buChar char="Ø"/>
            </a:pPr>
            <a:r>
              <a:rPr lang="fr-CA" dirty="0" smtClean="0">
                <a:solidFill>
                  <a:schemeClr val="accent2"/>
                </a:solidFill>
              </a:rPr>
              <a:t> Inclination</a:t>
            </a:r>
            <a:r>
              <a:rPr lang="fr-CA" dirty="0" smtClean="0"/>
              <a:t>: être intéressé à quelque chose</a:t>
            </a:r>
          </a:p>
          <a:p>
            <a:pPr>
              <a:buFont typeface="Wingdings" panose="05000000000000000000" pitchFamily="2" charset="2"/>
              <a:buChar char="Ø"/>
            </a:pPr>
            <a:endParaRPr lang="fr-CA" dirty="0"/>
          </a:p>
          <a:p>
            <a:pPr marL="0" indent="0">
              <a:buNone/>
            </a:pPr>
            <a:r>
              <a:rPr lang="fr-CA" dirty="0" smtClean="0">
                <a:solidFill>
                  <a:schemeClr val="accent2"/>
                </a:solidFill>
              </a:rPr>
              <a:t>*Les paronymes: </a:t>
            </a:r>
            <a:r>
              <a:rPr lang="fr-CA" dirty="0" smtClean="0"/>
              <a:t>des mots qui se ressemblent, mais n’appartiennent pas à la même famille.</a:t>
            </a:r>
            <a:endParaRPr lang="fr-CA" dirty="0"/>
          </a:p>
        </p:txBody>
      </p:sp>
    </p:spTree>
    <p:extLst>
      <p:ext uri="{BB962C8B-B14F-4D97-AF65-F5344CB8AC3E}">
        <p14:creationId xmlns:p14="http://schemas.microsoft.com/office/powerpoint/2010/main" val="4290339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Voir mots suppléants  …</a:t>
            </a:r>
            <a:endParaRPr lang="fr-CA"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fr-CA" dirty="0" smtClean="0"/>
              <a:t>Certains mots ne bénéficient pas d’autant de mots de famille.</a:t>
            </a:r>
          </a:p>
          <a:p>
            <a:pPr>
              <a:buFont typeface="Wingdings" panose="05000000000000000000" pitchFamily="2" charset="2"/>
              <a:buChar char="Ø"/>
            </a:pPr>
            <a:endParaRPr lang="fr-CA" dirty="0"/>
          </a:p>
          <a:p>
            <a:pPr>
              <a:buFont typeface="Wingdings" panose="05000000000000000000" pitchFamily="2" charset="2"/>
              <a:buChar char="Ø"/>
            </a:pPr>
            <a:r>
              <a:rPr lang="fr-CA" dirty="0" smtClean="0"/>
              <a:t>Ces mots ont parfois aussi un sens spécifique et un utilisation restreint. Dans ce cas, utilisez des mots suppléants </a:t>
            </a:r>
          </a:p>
          <a:p>
            <a:pPr>
              <a:buFont typeface="Wingdings" panose="05000000000000000000" pitchFamily="2" charset="2"/>
              <a:buChar char="Ø"/>
            </a:pPr>
            <a:endParaRPr lang="fr-CA" dirty="0"/>
          </a:p>
          <a:p>
            <a:pPr>
              <a:buFont typeface="Wingdings" panose="05000000000000000000" pitchFamily="2" charset="2"/>
              <a:buChar char="Ø"/>
            </a:pPr>
            <a:r>
              <a:rPr lang="fr-CA" dirty="0" smtClean="0"/>
              <a:t>Exemple: </a:t>
            </a:r>
          </a:p>
          <a:p>
            <a:pPr>
              <a:buFont typeface="Wingdings" panose="05000000000000000000" pitchFamily="2" charset="2"/>
              <a:buChar char="Ø"/>
            </a:pPr>
            <a:r>
              <a:rPr lang="fr-CA" dirty="0" err="1" smtClean="0"/>
              <a:t>Louïe</a:t>
            </a:r>
            <a:r>
              <a:rPr lang="fr-CA" dirty="0" smtClean="0"/>
              <a:t> ……… </a:t>
            </a:r>
            <a:r>
              <a:rPr lang="fr-CA" dirty="0" err="1" smtClean="0"/>
              <a:t>Ouir</a:t>
            </a:r>
            <a:endParaRPr lang="fr-CA" dirty="0" smtClean="0"/>
          </a:p>
          <a:p>
            <a:pPr>
              <a:buFont typeface="Wingdings" panose="05000000000000000000" pitchFamily="2" charset="2"/>
              <a:buChar char="Ø"/>
            </a:pPr>
            <a:r>
              <a:rPr lang="fr-CA" dirty="0" smtClean="0"/>
              <a:t>Entendre </a:t>
            </a:r>
            <a:r>
              <a:rPr lang="fr-CA" smtClean="0"/>
              <a:t>------- auditif</a:t>
            </a:r>
            <a:endParaRPr lang="fr-CA" dirty="0" smtClean="0"/>
          </a:p>
          <a:p>
            <a:pPr>
              <a:buFont typeface="Wingdings" panose="05000000000000000000" pitchFamily="2" charset="2"/>
              <a:buChar char="Ø"/>
            </a:pPr>
            <a:endParaRPr lang="fr-CA" dirty="0"/>
          </a:p>
        </p:txBody>
      </p:sp>
    </p:spTree>
    <p:extLst>
      <p:ext uri="{BB962C8B-B14F-4D97-AF65-F5344CB8AC3E}">
        <p14:creationId xmlns:p14="http://schemas.microsoft.com/office/powerpoint/2010/main" val="3867824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1293</TotalTime>
  <Words>495</Words>
  <Application>Microsoft Office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Tw Cen MT</vt:lpstr>
      <vt:lpstr>Tw Cen MT Condensed</vt:lpstr>
      <vt:lpstr>Wingdings</vt:lpstr>
      <vt:lpstr>Wingdings 3</vt:lpstr>
      <vt:lpstr>Integral</vt:lpstr>
      <vt:lpstr>La famille des mots</vt:lpstr>
      <vt:lpstr>Définition</vt:lpstr>
      <vt:lpstr>EXEMPLE</vt:lpstr>
      <vt:lpstr>Comment rendre notre texte d’écriture plus intéressant, varié et moins redondant</vt:lpstr>
      <vt:lpstr>La nominalisation</vt:lpstr>
      <vt:lpstr>L’adjectivation</vt:lpstr>
      <vt:lpstr>L’adverbialisation</vt:lpstr>
      <vt:lpstr>Les mots dérivés d’une même famille</vt:lpstr>
      <vt:lpstr>Voir mots suppléants  …</vt:lpstr>
      <vt:lpstr>ALLO PROF </vt:lpstr>
    </vt:vector>
  </TitlesOfParts>
  <Company>WQSB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famille des mots</dc:title>
  <dc:creator>Erick Tremblay</dc:creator>
  <cp:lastModifiedBy>Erick Tremblay</cp:lastModifiedBy>
  <cp:revision>12</cp:revision>
  <dcterms:created xsi:type="dcterms:W3CDTF">2017-09-12T14:19:00Z</dcterms:created>
  <dcterms:modified xsi:type="dcterms:W3CDTF">2017-09-15T15:57:23Z</dcterms:modified>
</cp:coreProperties>
</file>