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5732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277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9703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510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2947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6992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554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51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869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336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29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209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580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319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36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544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671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F756ED-1C50-44DD-BC0F-CCD3B295BB8F}" type="datetimeFigureOut">
              <a:rPr lang="fr-CA" smtClean="0"/>
              <a:t>2018-09-24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A6786E-EF84-466B-BDE1-4F1B9D85ED2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360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noms</a:t>
            </a:r>
            <a:r>
              <a:rPr lang="en-CA" dirty="0" smtClean="0"/>
              <a:t> 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Secondaire</a:t>
            </a:r>
            <a:r>
              <a:rPr lang="en-CA" dirty="0" smtClean="0"/>
              <a:t> 5-Enrichi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5809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nom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Définition: Le nom fait référence à une réalité: une personne, une chose, </a:t>
            </a:r>
            <a:r>
              <a:rPr lang="fr-FR" sz="3200" dirty="0" smtClean="0"/>
              <a:t>un </a:t>
            </a:r>
            <a:r>
              <a:rPr lang="fr-FR" sz="3200" dirty="0" smtClean="0"/>
              <a:t>animal, un lieu, un objet, </a:t>
            </a:r>
            <a:r>
              <a:rPr lang="fr-FR" sz="3200" dirty="0" smtClean="0"/>
              <a:t>un </a:t>
            </a:r>
            <a:r>
              <a:rPr lang="fr-FR" sz="3200" dirty="0" smtClean="0"/>
              <a:t>évènement, une époque, un sentiment, un concept abstrait, etc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7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le trouver 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Il est généralement précédé d’un déterminant</a:t>
            </a:r>
          </a:p>
          <a:p>
            <a:r>
              <a:rPr lang="fr-FR" sz="2800" dirty="0" smtClean="0"/>
              <a:t>Le nom a un genre (féminin ou masculin)</a:t>
            </a:r>
          </a:p>
          <a:p>
            <a:r>
              <a:rPr lang="fr-FR" sz="2800" dirty="0" smtClean="0"/>
              <a:t>Le nom peut varier en nombre (pluriel ou singulier)</a:t>
            </a:r>
          </a:p>
          <a:p>
            <a:r>
              <a:rPr lang="fr-FR" sz="2800" dirty="0" smtClean="0"/>
              <a:t>Il existe deux types de noms : Propre et commun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8816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nom COMMUN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Définition: un mot qui désigne un être, une chose ou une notion.</a:t>
            </a:r>
          </a:p>
          <a:p>
            <a:r>
              <a:rPr lang="fr-FR" sz="2400" dirty="0" smtClean="0"/>
              <a:t>Exemple:</a:t>
            </a:r>
          </a:p>
          <a:p>
            <a:pPr marL="0" indent="0">
              <a:buNone/>
            </a:pPr>
            <a:r>
              <a:rPr lang="fr-FR" sz="2400" b="1" u="sng" dirty="0" smtClean="0"/>
              <a:t>Un être </a:t>
            </a:r>
            <a:r>
              <a:rPr lang="fr-FR" sz="2400" dirty="0" smtClean="0"/>
              <a:t>: personne, gars, fille, gens, élève, scientifique</a:t>
            </a:r>
            <a:br>
              <a:rPr lang="fr-FR" sz="2400" dirty="0" smtClean="0"/>
            </a:br>
            <a:r>
              <a:rPr lang="fr-FR" sz="2400" b="1" u="sng" dirty="0" smtClean="0"/>
              <a:t>Une chose </a:t>
            </a:r>
            <a:r>
              <a:rPr lang="fr-FR" sz="2400" dirty="0" smtClean="0"/>
              <a:t>: voiture, ballon, brosse à dents, école </a:t>
            </a:r>
            <a:br>
              <a:rPr lang="fr-FR" sz="2400" dirty="0" smtClean="0"/>
            </a:br>
            <a:r>
              <a:rPr lang="fr-FR" sz="2400" b="1" u="sng" dirty="0" smtClean="0"/>
              <a:t>Une notion </a:t>
            </a:r>
            <a:r>
              <a:rPr lang="fr-FR" sz="2400" dirty="0" smtClean="0"/>
              <a:t>: peur, amour, destin, espoir, honnêteté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*ne lui donne pas nécessairement un sens unique : une souris peut faire référence à l’animal ou à l’appareil électronique.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3552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nom </a:t>
            </a:r>
            <a:r>
              <a:rPr lang="en-CA" dirty="0" err="1" smtClean="0"/>
              <a:t>propre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443753" cy="4415487"/>
          </a:xfrm>
        </p:spPr>
        <p:txBody>
          <a:bodyPr>
            <a:normAutofit fontScale="85000" lnSpcReduction="20000"/>
          </a:bodyPr>
          <a:lstStyle/>
          <a:p>
            <a:r>
              <a:rPr lang="fr-FR" sz="2600" dirty="0" smtClean="0"/>
              <a:t>Définition: fait référence à un être, une chose ou une notion tout en lui donnant particulièrement un sens unique. </a:t>
            </a:r>
          </a:p>
          <a:p>
            <a:r>
              <a:rPr lang="fr-FR" sz="2600" dirty="0" smtClean="0"/>
              <a:t>Ils s’écrivent aussi toujours avec une lettre majuscule. </a:t>
            </a:r>
          </a:p>
          <a:p>
            <a:pPr marL="0" indent="0">
              <a:buNone/>
            </a:pPr>
            <a:r>
              <a:rPr lang="fr-CA" sz="2600" b="1" u="sng" dirty="0" smtClean="0"/>
              <a:t>Un </a:t>
            </a:r>
            <a:r>
              <a:rPr lang="fr-CA" sz="2600" b="1" u="sng" dirty="0"/>
              <a:t>être :</a:t>
            </a:r>
            <a:r>
              <a:rPr lang="fr-CA" sz="2600" dirty="0"/>
              <a:t> </a:t>
            </a:r>
            <a:r>
              <a:rPr lang="fr-CA" sz="2600" b="1" dirty="0"/>
              <a:t>G</a:t>
            </a:r>
            <a:r>
              <a:rPr lang="fr-CA" sz="2600" dirty="0"/>
              <a:t>eorge, </a:t>
            </a:r>
            <a:r>
              <a:rPr lang="fr-CA" sz="2600" b="1" dirty="0"/>
              <a:t>L</a:t>
            </a:r>
            <a:r>
              <a:rPr lang="fr-CA" sz="2600" dirty="0"/>
              <a:t>inda, </a:t>
            </a:r>
            <a:r>
              <a:rPr lang="fr-CA" sz="2600" b="1" dirty="0"/>
              <a:t>L</a:t>
            </a:r>
            <a:r>
              <a:rPr lang="fr-CA" sz="2600" dirty="0"/>
              <a:t>ouis XIV, </a:t>
            </a:r>
            <a:r>
              <a:rPr lang="fr-CA" sz="2600" b="1" dirty="0"/>
              <a:t>H</a:t>
            </a:r>
            <a:r>
              <a:rPr lang="fr-CA" sz="2600" dirty="0"/>
              <a:t>élène, etc.</a:t>
            </a:r>
            <a:br>
              <a:rPr lang="fr-CA" sz="2600" dirty="0"/>
            </a:br>
            <a:r>
              <a:rPr lang="fr-CA" sz="2600" b="1" u="sng" dirty="0"/>
              <a:t>U</a:t>
            </a:r>
            <a:r>
              <a:rPr lang="fr-CA" sz="2600" b="1" u="sng" dirty="0" smtClean="0"/>
              <a:t>n </a:t>
            </a:r>
            <a:r>
              <a:rPr lang="fr-CA" sz="2600" b="1" u="sng" dirty="0"/>
              <a:t>lieu :</a:t>
            </a:r>
            <a:r>
              <a:rPr lang="fr-CA" sz="2600" dirty="0"/>
              <a:t> </a:t>
            </a:r>
            <a:r>
              <a:rPr lang="fr-CA" sz="2600" b="1" dirty="0"/>
              <a:t>F</a:t>
            </a:r>
            <a:r>
              <a:rPr lang="fr-CA" sz="2600" dirty="0"/>
              <a:t>rance, </a:t>
            </a:r>
            <a:r>
              <a:rPr lang="fr-CA" sz="2600" b="1" dirty="0"/>
              <a:t>Q</a:t>
            </a:r>
            <a:r>
              <a:rPr lang="fr-CA" sz="2600" dirty="0"/>
              <a:t>uébec, </a:t>
            </a:r>
            <a:r>
              <a:rPr lang="fr-CA" sz="2600" b="1" dirty="0"/>
              <a:t>R</a:t>
            </a:r>
            <a:r>
              <a:rPr lang="fr-CA" sz="2600" dirty="0"/>
              <a:t>imouski, l'</a:t>
            </a:r>
            <a:r>
              <a:rPr lang="fr-CA" sz="2600" b="1" dirty="0"/>
              <a:t>O</a:t>
            </a:r>
            <a:r>
              <a:rPr lang="fr-CA" sz="2600" dirty="0"/>
              <a:t>utaouais, le lac </a:t>
            </a:r>
            <a:r>
              <a:rPr lang="fr-CA" sz="2600" b="1" dirty="0"/>
              <a:t>T</a:t>
            </a:r>
            <a:r>
              <a:rPr lang="fr-CA" sz="2600" dirty="0"/>
              <a:t>aureau, les </a:t>
            </a:r>
            <a:r>
              <a:rPr lang="fr-CA" sz="2600" dirty="0" err="1"/>
              <a:t>montagnes</a:t>
            </a:r>
            <a:r>
              <a:rPr lang="fr-CA" sz="2600" b="1" dirty="0" err="1"/>
              <a:t>R</a:t>
            </a:r>
            <a:r>
              <a:rPr lang="fr-CA" sz="2600" dirty="0" err="1"/>
              <a:t>ocheuses</a:t>
            </a:r>
            <a:r>
              <a:rPr lang="fr-CA" sz="2600" dirty="0"/>
              <a:t>, la rue </a:t>
            </a:r>
            <a:r>
              <a:rPr lang="fr-CA" sz="2600" b="1" dirty="0"/>
              <a:t>R</a:t>
            </a:r>
            <a:r>
              <a:rPr lang="fr-CA" sz="2600" dirty="0"/>
              <a:t>acine, etc.</a:t>
            </a:r>
            <a:br>
              <a:rPr lang="fr-CA" sz="2600" dirty="0"/>
            </a:br>
            <a:r>
              <a:rPr lang="fr-CA" sz="2600" b="1" u="sng" dirty="0"/>
              <a:t>U</a:t>
            </a:r>
            <a:r>
              <a:rPr lang="fr-CA" sz="2600" b="1" u="sng" dirty="0" smtClean="0"/>
              <a:t>ne </a:t>
            </a:r>
            <a:r>
              <a:rPr lang="fr-CA" sz="2600" b="1" u="sng" dirty="0"/>
              <a:t>notion : </a:t>
            </a:r>
            <a:r>
              <a:rPr lang="fr-CA" sz="2600" dirty="0"/>
              <a:t>l'</a:t>
            </a:r>
            <a:r>
              <a:rPr lang="fr-CA" sz="2600" b="1" dirty="0"/>
              <a:t>H</a:t>
            </a:r>
            <a:r>
              <a:rPr lang="fr-CA" sz="2600" dirty="0"/>
              <a:t>omme, l'</a:t>
            </a:r>
            <a:r>
              <a:rPr lang="fr-CA" sz="2600" b="1" dirty="0"/>
              <a:t>A</a:t>
            </a:r>
            <a:r>
              <a:rPr lang="fr-CA" sz="2600" dirty="0"/>
              <a:t>mour, </a:t>
            </a:r>
            <a:r>
              <a:rPr lang="fr-CA" sz="2600" b="1" dirty="0"/>
              <a:t>D</a:t>
            </a:r>
            <a:r>
              <a:rPr lang="fr-CA" sz="2600" dirty="0"/>
              <a:t>ieu, etc.</a:t>
            </a:r>
            <a:br>
              <a:rPr lang="fr-CA" sz="2600" dirty="0"/>
            </a:br>
            <a:r>
              <a:rPr lang="fr-CA" sz="2600" b="1" u="sng" dirty="0"/>
              <a:t>U</a:t>
            </a:r>
            <a:r>
              <a:rPr lang="fr-CA" sz="2600" b="1" u="sng" dirty="0" smtClean="0"/>
              <a:t>ne </a:t>
            </a:r>
            <a:r>
              <a:rPr lang="fr-CA" sz="2600" b="1" u="sng" dirty="0"/>
              <a:t>période historique </a:t>
            </a:r>
            <a:r>
              <a:rPr lang="fr-CA" sz="2600" dirty="0"/>
              <a:t>: </a:t>
            </a:r>
            <a:r>
              <a:rPr lang="fr-CA" sz="2600" b="1" dirty="0"/>
              <a:t>M</a:t>
            </a:r>
            <a:r>
              <a:rPr lang="fr-CA" sz="2600" dirty="0"/>
              <a:t>oyen </a:t>
            </a:r>
            <a:r>
              <a:rPr lang="fr-CA" sz="2600" b="1" dirty="0"/>
              <a:t>Â</a:t>
            </a:r>
            <a:r>
              <a:rPr lang="fr-CA" sz="2600" dirty="0"/>
              <a:t>ge, </a:t>
            </a:r>
            <a:r>
              <a:rPr lang="fr-CA" sz="2600" b="1" dirty="0"/>
              <a:t>R</a:t>
            </a:r>
            <a:r>
              <a:rPr lang="fr-CA" sz="2600" dirty="0"/>
              <a:t>enaissance, etc.</a:t>
            </a:r>
            <a:br>
              <a:rPr lang="fr-CA" sz="2600" dirty="0"/>
            </a:br>
            <a:r>
              <a:rPr lang="fr-CA" sz="2600" b="1" u="sng" dirty="0"/>
              <a:t>U</a:t>
            </a:r>
            <a:r>
              <a:rPr lang="fr-CA" sz="2600" b="1" u="sng" dirty="0" smtClean="0"/>
              <a:t>ne </a:t>
            </a:r>
            <a:r>
              <a:rPr lang="fr-CA" sz="2600" b="1" u="sng" dirty="0"/>
              <a:t>divinité :</a:t>
            </a:r>
            <a:r>
              <a:rPr lang="fr-CA" sz="2600" dirty="0"/>
              <a:t> </a:t>
            </a:r>
            <a:r>
              <a:rPr lang="fr-CA" sz="2600" b="1" dirty="0"/>
              <a:t>Z</a:t>
            </a:r>
            <a:r>
              <a:rPr lang="fr-CA" sz="2600" dirty="0"/>
              <a:t>eus, </a:t>
            </a:r>
            <a:r>
              <a:rPr lang="fr-CA" sz="2600" b="1" dirty="0"/>
              <a:t>M</a:t>
            </a:r>
            <a:r>
              <a:rPr lang="fr-CA" sz="2600" dirty="0"/>
              <a:t>ercure, etc.</a:t>
            </a:r>
            <a:br>
              <a:rPr lang="fr-CA" sz="2600" dirty="0"/>
            </a:br>
            <a:r>
              <a:rPr lang="fr-CA" sz="2600" b="1" u="sng" dirty="0"/>
              <a:t>U</a:t>
            </a:r>
            <a:r>
              <a:rPr lang="fr-CA" sz="2600" b="1" u="sng" dirty="0" smtClean="0"/>
              <a:t>n </a:t>
            </a:r>
            <a:r>
              <a:rPr lang="fr-CA" sz="2600" b="1" u="sng" dirty="0"/>
              <a:t>point cardinal : </a:t>
            </a:r>
            <a:r>
              <a:rPr lang="fr-CA" sz="2600" dirty="0"/>
              <a:t>l'Europe de l'</a:t>
            </a:r>
            <a:r>
              <a:rPr lang="fr-CA" sz="2600" b="1" dirty="0"/>
              <a:t>E</a:t>
            </a:r>
            <a:r>
              <a:rPr lang="fr-CA" sz="2600" dirty="0"/>
              <a:t>st, le </a:t>
            </a:r>
            <a:r>
              <a:rPr lang="fr-CA" sz="2600" b="1" dirty="0"/>
              <a:t>N</a:t>
            </a:r>
            <a:r>
              <a:rPr lang="fr-CA" sz="2600" dirty="0"/>
              <a:t>ord canadien, la Rive-</a:t>
            </a:r>
            <a:r>
              <a:rPr lang="fr-CA" sz="2600" b="1" dirty="0"/>
              <a:t>S</a:t>
            </a:r>
            <a:r>
              <a:rPr lang="fr-CA" sz="2600" dirty="0"/>
              <a:t>ud, etc.</a:t>
            </a:r>
            <a:br>
              <a:rPr lang="fr-CA" sz="2600" dirty="0"/>
            </a:br>
            <a:r>
              <a:rPr lang="fr-CA" sz="2600" b="1" u="sng" dirty="0"/>
              <a:t>U</a:t>
            </a:r>
            <a:r>
              <a:rPr lang="fr-CA" sz="2600" b="1" u="sng" dirty="0" smtClean="0"/>
              <a:t>ne </a:t>
            </a:r>
            <a:r>
              <a:rPr lang="fr-CA" sz="2600" b="1" u="sng" dirty="0"/>
              <a:t>fête </a:t>
            </a:r>
            <a:r>
              <a:rPr lang="fr-CA" sz="2600" dirty="0"/>
              <a:t>: </a:t>
            </a:r>
            <a:r>
              <a:rPr lang="fr-CA" sz="2600" b="1" dirty="0"/>
              <a:t>N</a:t>
            </a:r>
            <a:r>
              <a:rPr lang="fr-CA" sz="2600" dirty="0"/>
              <a:t>oël, </a:t>
            </a:r>
            <a:r>
              <a:rPr lang="fr-CA" sz="2600" b="1" dirty="0" err="1"/>
              <a:t>H</a:t>
            </a:r>
            <a:r>
              <a:rPr lang="fr-CA" sz="2600" dirty="0" err="1"/>
              <a:t>anoucca</a:t>
            </a:r>
            <a:r>
              <a:rPr lang="fr-CA" sz="2600" dirty="0"/>
              <a:t>​, </a:t>
            </a:r>
            <a:r>
              <a:rPr lang="fr-CA" sz="2600" b="1" dirty="0"/>
              <a:t>H</a:t>
            </a:r>
            <a:r>
              <a:rPr lang="fr-CA" sz="2600" dirty="0"/>
              <a:t>alloween, le </a:t>
            </a:r>
            <a:r>
              <a:rPr lang="fr-CA" sz="2600" b="1" dirty="0"/>
              <a:t>M</a:t>
            </a:r>
            <a:r>
              <a:rPr lang="fr-CA" sz="2600" dirty="0"/>
              <a:t>ardi gras, etc.</a:t>
            </a:r>
            <a:br>
              <a:rPr lang="fr-CA" sz="2600" dirty="0"/>
            </a:br>
            <a:r>
              <a:rPr lang="fr-CA" sz="2600" b="1" u="sng" dirty="0"/>
              <a:t>U</a:t>
            </a:r>
            <a:r>
              <a:rPr lang="fr-CA" sz="2600" b="1" u="sng" dirty="0" smtClean="0"/>
              <a:t>n </a:t>
            </a:r>
            <a:r>
              <a:rPr lang="fr-CA" sz="2600" b="1" u="sng" dirty="0"/>
              <a:t>peuple </a:t>
            </a:r>
            <a:r>
              <a:rPr lang="fr-CA" sz="2600" dirty="0"/>
              <a:t>: les </a:t>
            </a:r>
            <a:r>
              <a:rPr lang="fr-CA" sz="2600" b="1" dirty="0"/>
              <a:t>Q</a:t>
            </a:r>
            <a:r>
              <a:rPr lang="fr-CA" sz="2600" dirty="0"/>
              <a:t>uébécois, les </a:t>
            </a:r>
            <a:r>
              <a:rPr lang="fr-CA" sz="2600" b="1" dirty="0"/>
              <a:t>C</a:t>
            </a:r>
            <a:r>
              <a:rPr lang="fr-CA" sz="2600" dirty="0"/>
              <a:t>hinois, les </a:t>
            </a:r>
            <a:r>
              <a:rPr lang="fr-CA" sz="2600" b="1" dirty="0"/>
              <a:t>M</a:t>
            </a:r>
            <a:r>
              <a:rPr lang="fr-CA" sz="2600" dirty="0"/>
              <a:t>adelinots, les </a:t>
            </a:r>
            <a:r>
              <a:rPr lang="fr-CA" sz="2600" b="1" dirty="0"/>
              <a:t>I</a:t>
            </a:r>
            <a:r>
              <a:rPr lang="fr-CA" sz="2600" dirty="0"/>
              <a:t>taliens, etc.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  <a:p>
            <a:pPr marL="0" indent="0">
              <a:buNone/>
            </a:pPr>
            <a:r>
              <a:rPr lang="fr-CA" dirty="0"/>
              <a:t/>
            </a:r>
            <a:br>
              <a:rPr lang="fr-CA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1279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162</TotalTime>
  <Words>158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Les noms </vt:lpstr>
      <vt:lpstr>Le nom</vt:lpstr>
      <vt:lpstr>Comment le trouver ?</vt:lpstr>
      <vt:lpstr>Le nom COMMUN</vt:lpstr>
      <vt:lpstr>Le nom propre</vt:lpstr>
    </vt:vector>
  </TitlesOfParts>
  <Company>WQSB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noms </dc:title>
  <dc:creator>Erick Tremblay</dc:creator>
  <cp:lastModifiedBy>Erick Tremblay</cp:lastModifiedBy>
  <cp:revision>12</cp:revision>
  <dcterms:created xsi:type="dcterms:W3CDTF">2017-09-27T15:17:14Z</dcterms:created>
  <dcterms:modified xsi:type="dcterms:W3CDTF">2018-09-24T15:28:52Z</dcterms:modified>
</cp:coreProperties>
</file>