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4799A06-F43B-4AE5-9281-608105BAC48E}" type="datetimeFigureOut">
              <a:rPr lang="en-CA" smtClean="0"/>
              <a:t>11/09/2017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127166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799A06-F43B-4AE5-9281-608105BAC48E}" type="datetimeFigureOut">
              <a:rPr lang="en-CA" smtClean="0"/>
              <a:t>11/09/2017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248614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799A06-F43B-4AE5-9281-608105BAC48E}" type="datetimeFigureOut">
              <a:rPr lang="en-CA" smtClean="0"/>
              <a:t>11/09/2017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95919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4799A06-F43B-4AE5-9281-608105BAC48E}" type="datetimeFigureOut">
              <a:rPr lang="en-CA" smtClean="0"/>
              <a:t>11/09/2017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428527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799A06-F43B-4AE5-9281-608105BAC48E}" type="datetimeFigureOut">
              <a:rPr lang="en-CA" smtClean="0"/>
              <a:t>11/09/2017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1856305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4799A06-F43B-4AE5-9281-608105BAC48E}" type="datetimeFigureOut">
              <a:rPr lang="en-CA" smtClean="0"/>
              <a:t>11/09/2017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206083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4799A06-F43B-4AE5-9281-608105BAC48E}" type="datetimeFigureOut">
              <a:rPr lang="en-CA" smtClean="0"/>
              <a:t>11/09/2017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340854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4799A06-F43B-4AE5-9281-608105BAC48E}" type="datetimeFigureOut">
              <a:rPr lang="en-CA" smtClean="0"/>
              <a:t>11/09/2017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2905646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99A06-F43B-4AE5-9281-608105BAC48E}" type="datetimeFigureOut">
              <a:rPr lang="en-CA" smtClean="0"/>
              <a:t>11/09/2017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41693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799A06-F43B-4AE5-9281-608105BAC48E}" type="datetimeFigureOut">
              <a:rPr lang="en-CA" smtClean="0"/>
              <a:t>11/09/2017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3029343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799A06-F43B-4AE5-9281-608105BAC48E}" type="datetimeFigureOut">
              <a:rPr lang="en-CA" smtClean="0"/>
              <a:t>11/09/2017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937305-803B-4D43-9534-CF2EE56E8B85}" type="slidenum">
              <a:rPr lang="en-CA" smtClean="0"/>
              <a:t>‹#›</a:t>
            </a:fld>
            <a:endParaRPr lang="en-CA"/>
          </a:p>
        </p:txBody>
      </p:sp>
    </p:spTree>
    <p:extLst>
      <p:ext uri="{BB962C8B-B14F-4D97-AF65-F5344CB8AC3E}">
        <p14:creationId xmlns:p14="http://schemas.microsoft.com/office/powerpoint/2010/main" val="187286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99A06-F43B-4AE5-9281-608105BAC48E}" type="datetimeFigureOut">
              <a:rPr lang="en-CA" smtClean="0"/>
              <a:t>11/09/2017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37305-803B-4D43-9534-CF2EE56E8B85}" type="slidenum">
              <a:rPr lang="en-CA" smtClean="0"/>
              <a:t>‹#›</a:t>
            </a:fld>
            <a:endParaRPr lang="en-CA"/>
          </a:p>
        </p:txBody>
      </p:sp>
    </p:spTree>
    <p:extLst>
      <p:ext uri="{BB962C8B-B14F-4D97-AF65-F5344CB8AC3E}">
        <p14:creationId xmlns:p14="http://schemas.microsoft.com/office/powerpoint/2010/main" val="157227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lloprof.qc.ca/BV/Pages/f1255.aspx" TargetMode="External"/><Relationship Id="rId2" Type="http://schemas.openxmlformats.org/officeDocument/2006/relationships/hyperlink" Target="http://www.alloprof.qc.ca/BV/Pages/f1253.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lloprof.qc.ca/BV/pages/f1263.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La phrase de base </a:t>
            </a:r>
            <a:endParaRPr lang="en-CA" dirty="0"/>
          </a:p>
        </p:txBody>
      </p:sp>
      <p:sp>
        <p:nvSpPr>
          <p:cNvPr id="3" name="Subtitle 2"/>
          <p:cNvSpPr>
            <a:spLocks noGrp="1"/>
          </p:cNvSpPr>
          <p:nvPr>
            <p:ph type="subTitle" idx="1"/>
          </p:nvPr>
        </p:nvSpPr>
        <p:spPr/>
        <p:txBody>
          <a:bodyPr/>
          <a:lstStyle/>
          <a:p>
            <a:r>
              <a:rPr lang="en-CA" dirty="0" err="1" smtClean="0"/>
              <a:t>Secondaire</a:t>
            </a:r>
            <a:r>
              <a:rPr lang="en-CA" dirty="0" smtClean="0"/>
              <a:t> 5, </a:t>
            </a:r>
            <a:r>
              <a:rPr lang="en-CA" dirty="0" err="1" smtClean="0"/>
              <a:t>Enrichi</a:t>
            </a:r>
            <a:endParaRPr lang="en-CA" dirty="0"/>
          </a:p>
        </p:txBody>
      </p:sp>
    </p:spTree>
    <p:extLst>
      <p:ext uri="{BB962C8B-B14F-4D97-AF65-F5344CB8AC3E}">
        <p14:creationId xmlns:p14="http://schemas.microsoft.com/office/powerpoint/2010/main" val="3236773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 </a:t>
            </a:r>
            <a:r>
              <a:rPr lang="en-CA" dirty="0" err="1" smtClean="0"/>
              <a:t>complément</a:t>
            </a:r>
            <a:r>
              <a:rPr lang="en-CA" dirty="0" smtClean="0"/>
              <a:t> du </a:t>
            </a:r>
            <a:r>
              <a:rPr lang="en-CA" dirty="0" err="1" smtClean="0"/>
              <a:t>verbe</a:t>
            </a:r>
            <a:endParaRPr lang="en-CA" dirty="0"/>
          </a:p>
        </p:txBody>
      </p:sp>
      <p:sp>
        <p:nvSpPr>
          <p:cNvPr id="3" name="Content Placeholder 2"/>
          <p:cNvSpPr>
            <a:spLocks noGrp="1"/>
          </p:cNvSpPr>
          <p:nvPr>
            <p:ph idx="1"/>
          </p:nvPr>
        </p:nvSpPr>
        <p:spPr/>
        <p:txBody>
          <a:bodyPr/>
          <a:lstStyle/>
          <a:p>
            <a:r>
              <a:rPr lang="en-CA" dirty="0" smtClean="0"/>
              <a:t>Est </a:t>
            </a:r>
            <a:r>
              <a:rPr lang="en-CA" dirty="0" err="1" smtClean="0"/>
              <a:t>une</a:t>
            </a:r>
            <a:r>
              <a:rPr lang="en-CA" dirty="0" smtClean="0"/>
              <a:t> expansion du </a:t>
            </a:r>
            <a:r>
              <a:rPr lang="en-CA" dirty="0" err="1" smtClean="0"/>
              <a:t>verbe</a:t>
            </a:r>
            <a:r>
              <a:rPr lang="en-CA" dirty="0" smtClean="0"/>
              <a:t> qui suit le </a:t>
            </a:r>
            <a:r>
              <a:rPr lang="en-CA" dirty="0" err="1" smtClean="0"/>
              <a:t>verbe</a:t>
            </a:r>
            <a:r>
              <a:rPr lang="en-CA" dirty="0" smtClean="0"/>
              <a:t> et le complete. </a:t>
            </a:r>
          </a:p>
          <a:p>
            <a:endParaRPr lang="en-CA" dirty="0"/>
          </a:p>
          <a:p>
            <a:r>
              <a:rPr lang="en-CA" dirty="0" err="1" smtClean="0"/>
              <a:t>Complément</a:t>
            </a:r>
            <a:r>
              <a:rPr lang="en-CA" dirty="0" smtClean="0"/>
              <a:t> direct? : </a:t>
            </a:r>
            <a:r>
              <a:rPr lang="en-CA" dirty="0" smtClean="0">
                <a:hlinkClick r:id="rId2"/>
              </a:rPr>
              <a:t>http://www.alloprof.qc.ca/BV/Pages/f1253.aspx</a:t>
            </a:r>
            <a:endParaRPr lang="en-CA" dirty="0" smtClean="0"/>
          </a:p>
          <a:p>
            <a:r>
              <a:rPr lang="en-CA" dirty="0" err="1" smtClean="0"/>
              <a:t>Complément</a:t>
            </a:r>
            <a:r>
              <a:rPr lang="en-CA" dirty="0" smtClean="0"/>
              <a:t> indirect? </a:t>
            </a:r>
            <a:r>
              <a:rPr lang="en-CA" dirty="0" smtClean="0">
                <a:hlinkClick r:id="rId3"/>
              </a:rPr>
              <a:t>http://www.alloprof.qc.ca/BV/Pages/f1255.aspx</a:t>
            </a:r>
            <a:endParaRPr lang="en-CA" dirty="0" smtClean="0"/>
          </a:p>
          <a:p>
            <a:pPr marL="0" indent="0">
              <a:buNone/>
            </a:pPr>
            <a:endParaRPr lang="en-CA" dirty="0" smtClean="0"/>
          </a:p>
          <a:p>
            <a:endParaRPr lang="en-CA" dirty="0"/>
          </a:p>
        </p:txBody>
      </p:sp>
    </p:spTree>
    <p:extLst>
      <p:ext uri="{BB962C8B-B14F-4D97-AF65-F5344CB8AC3E}">
        <p14:creationId xmlns:p14="http://schemas.microsoft.com/office/powerpoint/2010/main" val="3574026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Le complement de phrase</a:t>
            </a:r>
            <a:endParaRPr lang="en-CA" dirty="0"/>
          </a:p>
        </p:txBody>
      </p:sp>
      <p:sp>
        <p:nvSpPr>
          <p:cNvPr id="3" name="Content Placeholder 2"/>
          <p:cNvSpPr>
            <a:spLocks noGrp="1"/>
          </p:cNvSpPr>
          <p:nvPr>
            <p:ph idx="1"/>
          </p:nvPr>
        </p:nvSpPr>
        <p:spPr/>
        <p:txBody>
          <a:bodyPr>
            <a:normAutofit fontScale="92500"/>
          </a:bodyPr>
          <a:lstStyle/>
          <a:p>
            <a:r>
              <a:rPr lang="fr-CA" dirty="0" smtClean="0"/>
              <a:t>Fonction syntaxique facultative</a:t>
            </a:r>
          </a:p>
          <a:p>
            <a:r>
              <a:rPr lang="fr-CA" dirty="0" smtClean="0"/>
              <a:t>Précise le temps, le lieu, but, manière, cause ou les circonstances propres au message.</a:t>
            </a:r>
          </a:p>
          <a:p>
            <a:r>
              <a:rPr lang="fr-CA" dirty="0" smtClean="0"/>
              <a:t>On peut effectuer différentes manipulations : effacer ou déplacer</a:t>
            </a:r>
          </a:p>
          <a:p>
            <a:r>
              <a:rPr lang="fr-CA" dirty="0" smtClean="0"/>
              <a:t>Les groups de mots qui peuvent exercer la fonction complément de phrase:</a:t>
            </a:r>
          </a:p>
          <a:p>
            <a:pPr marL="0" indent="0">
              <a:buNone/>
            </a:pPr>
            <a:r>
              <a:rPr lang="fr-CA" dirty="0" smtClean="0"/>
              <a:t>Groupe nominal</a:t>
            </a:r>
          </a:p>
          <a:p>
            <a:pPr marL="0" indent="0">
              <a:buNone/>
            </a:pPr>
            <a:r>
              <a:rPr lang="fr-CA" dirty="0" smtClean="0"/>
              <a:t>Groupe prépositionnel</a:t>
            </a:r>
          </a:p>
          <a:p>
            <a:pPr marL="0" indent="0">
              <a:buNone/>
            </a:pPr>
            <a:r>
              <a:rPr lang="fr-CA" dirty="0" smtClean="0"/>
              <a:t>Groupe adverbial</a:t>
            </a:r>
          </a:p>
          <a:p>
            <a:pPr marL="0" indent="0">
              <a:buNone/>
            </a:pPr>
            <a:r>
              <a:rPr lang="fr-CA" dirty="0" smtClean="0"/>
              <a:t>Subordonné complément de phrase (circonstancielle)</a:t>
            </a:r>
            <a:endParaRPr lang="fr-CA" dirty="0"/>
          </a:p>
        </p:txBody>
      </p:sp>
    </p:spTree>
    <p:extLst>
      <p:ext uri="{BB962C8B-B14F-4D97-AF65-F5344CB8AC3E}">
        <p14:creationId xmlns:p14="http://schemas.microsoft.com/office/powerpoint/2010/main" val="2293339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err="1" smtClean="0"/>
              <a:t>Exemple</a:t>
            </a:r>
            <a:endParaRPr lang="en-CA" dirty="0"/>
          </a:p>
        </p:txBody>
      </p:sp>
      <p:sp>
        <p:nvSpPr>
          <p:cNvPr id="3" name="Content Placeholder 2"/>
          <p:cNvSpPr>
            <a:spLocks noGrp="1"/>
          </p:cNvSpPr>
          <p:nvPr>
            <p:ph idx="1"/>
          </p:nvPr>
        </p:nvSpPr>
        <p:spPr/>
        <p:txBody>
          <a:bodyPr>
            <a:normAutofit fontScale="92500" lnSpcReduction="10000"/>
          </a:bodyPr>
          <a:lstStyle/>
          <a:p>
            <a:endParaRPr lang="en-CA" dirty="0" smtClean="0"/>
          </a:p>
          <a:p>
            <a:pPr marL="0" indent="0">
              <a:buNone/>
            </a:pPr>
            <a:r>
              <a:rPr lang="en-CA" dirty="0" err="1" smtClean="0"/>
              <a:t>Groupe</a:t>
            </a:r>
            <a:r>
              <a:rPr lang="en-CA" dirty="0" smtClean="0"/>
              <a:t> nominal: </a:t>
            </a:r>
            <a:r>
              <a:rPr lang="fr-FR" b="1" dirty="0" smtClean="0">
                <a:effectLst/>
              </a:rPr>
              <a:t>Ce matin</a:t>
            </a:r>
            <a:r>
              <a:rPr lang="fr-FR" dirty="0" smtClean="0">
                <a:effectLst/>
              </a:rPr>
              <a:t>, Karine a manqué l'autobus. (</a:t>
            </a:r>
            <a:r>
              <a:rPr lang="fr-FR" dirty="0" err="1" smtClean="0">
                <a:effectLst/>
              </a:rPr>
              <a:t>Dét+nom</a:t>
            </a:r>
            <a:r>
              <a:rPr lang="fr-FR" dirty="0" smtClean="0">
                <a:effectLst/>
              </a:rPr>
              <a:t>)</a:t>
            </a:r>
          </a:p>
          <a:p>
            <a:pPr marL="0" indent="0">
              <a:buNone/>
            </a:pPr>
            <a:endParaRPr lang="fr-FR" dirty="0" smtClean="0">
              <a:effectLst/>
            </a:endParaRPr>
          </a:p>
          <a:p>
            <a:pPr marL="0" indent="0">
              <a:buNone/>
            </a:pPr>
            <a:r>
              <a:rPr lang="en-CA" dirty="0" err="1" smtClean="0"/>
              <a:t>Groupe</a:t>
            </a:r>
            <a:r>
              <a:rPr lang="en-CA" dirty="0" smtClean="0"/>
              <a:t> </a:t>
            </a:r>
            <a:r>
              <a:rPr lang="en-CA" dirty="0" err="1" smtClean="0"/>
              <a:t>Prép</a:t>
            </a:r>
            <a:r>
              <a:rPr lang="en-CA" dirty="0" smtClean="0"/>
              <a:t>: </a:t>
            </a:r>
            <a:r>
              <a:rPr lang="fr-FR" dirty="0" smtClean="0">
                <a:effectLst/>
              </a:rPr>
              <a:t>Francis a retrouvé, </a:t>
            </a:r>
            <a:r>
              <a:rPr lang="fr-FR" b="1" dirty="0" smtClean="0">
                <a:effectLst/>
              </a:rPr>
              <a:t>chez sa mère</a:t>
            </a:r>
            <a:r>
              <a:rPr lang="fr-FR" dirty="0" smtClean="0">
                <a:effectLst/>
              </a:rPr>
              <a:t>, une boîte remplie de souvenirs. (</a:t>
            </a:r>
            <a:r>
              <a:rPr lang="fr-FR" dirty="0" err="1" smtClean="0">
                <a:effectLst/>
              </a:rPr>
              <a:t>préposition:depuis</a:t>
            </a:r>
            <a:r>
              <a:rPr lang="fr-FR" dirty="0" smtClean="0">
                <a:effectLst/>
              </a:rPr>
              <a:t>, pour, chez)</a:t>
            </a:r>
          </a:p>
          <a:p>
            <a:pPr marL="0" indent="0">
              <a:buNone/>
            </a:pPr>
            <a:endParaRPr lang="fr-FR" dirty="0"/>
          </a:p>
          <a:p>
            <a:pPr marL="0" indent="0">
              <a:buNone/>
            </a:pPr>
            <a:r>
              <a:rPr lang="fr-FR" dirty="0" smtClean="0"/>
              <a:t>Groupe </a:t>
            </a:r>
            <a:r>
              <a:rPr lang="fr-FR" dirty="0" err="1" smtClean="0"/>
              <a:t>Adv</a:t>
            </a:r>
            <a:r>
              <a:rPr lang="fr-FR" dirty="0" smtClean="0"/>
              <a:t>: </a:t>
            </a:r>
            <a:r>
              <a:rPr lang="fr-FR" dirty="0" smtClean="0">
                <a:effectLst/>
              </a:rPr>
              <a:t>Laurence a fêté son anniversaire </a:t>
            </a:r>
            <a:r>
              <a:rPr lang="fr-FR" b="1" dirty="0" smtClean="0">
                <a:effectLst/>
              </a:rPr>
              <a:t>hier.</a:t>
            </a:r>
          </a:p>
          <a:p>
            <a:pPr marL="0" indent="0">
              <a:buNone/>
            </a:pPr>
            <a:endParaRPr lang="fr-FR" dirty="0"/>
          </a:p>
          <a:p>
            <a:pPr marL="0" indent="0">
              <a:buNone/>
            </a:pPr>
            <a:r>
              <a:rPr lang="fr-FR" dirty="0" smtClean="0"/>
              <a:t>Subordonnée CP: </a:t>
            </a:r>
            <a:r>
              <a:rPr lang="fr-FR" dirty="0" smtClean="0">
                <a:effectLst/>
              </a:rPr>
              <a:t>Émilie et Mélanie iront au cinéma </a:t>
            </a:r>
            <a:r>
              <a:rPr lang="fr-FR" b="1" dirty="0" smtClean="0">
                <a:effectLst/>
              </a:rPr>
              <a:t>si elles ne sont pas trop fatiguées</a:t>
            </a:r>
            <a:endParaRPr lang="en-CA" b="1" dirty="0"/>
          </a:p>
        </p:txBody>
      </p:sp>
    </p:spTree>
    <p:extLst>
      <p:ext uri="{BB962C8B-B14F-4D97-AF65-F5344CB8AC3E}">
        <p14:creationId xmlns:p14="http://schemas.microsoft.com/office/powerpoint/2010/main" val="2072425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IMPORTANT		</a:t>
            </a:r>
            <a:endParaRPr lang="en-CA" dirty="0"/>
          </a:p>
        </p:txBody>
      </p:sp>
      <p:sp>
        <p:nvSpPr>
          <p:cNvPr id="3" name="Content Placeholder 2"/>
          <p:cNvSpPr>
            <a:spLocks noGrp="1"/>
          </p:cNvSpPr>
          <p:nvPr>
            <p:ph idx="1"/>
          </p:nvPr>
        </p:nvSpPr>
        <p:spPr/>
        <p:txBody>
          <a:bodyPr/>
          <a:lstStyle/>
          <a:p>
            <a:endParaRPr lang="fr-CA" dirty="0" smtClean="0"/>
          </a:p>
          <a:p>
            <a:r>
              <a:rPr lang="fr-CA" dirty="0" smtClean="0"/>
              <a:t>Elle est composée, de deux constituants obligatoires: le sujet et le prédicat (GV)</a:t>
            </a:r>
          </a:p>
          <a:p>
            <a:endParaRPr lang="fr-CA" dirty="0" smtClean="0"/>
          </a:p>
          <a:p>
            <a:r>
              <a:rPr lang="fr-CA" dirty="0" smtClean="0"/>
              <a:t>Elle peut contenir aussi un constituant facultatif: le complément de phrase. </a:t>
            </a:r>
            <a:endParaRPr lang="fr-CA" dirty="0"/>
          </a:p>
        </p:txBody>
      </p:sp>
    </p:spTree>
    <p:extLst>
      <p:ext uri="{BB962C8B-B14F-4D97-AF65-F5344CB8AC3E}">
        <p14:creationId xmlns:p14="http://schemas.microsoft.com/office/powerpoint/2010/main" val="4104215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Exemple</a:t>
            </a:r>
            <a:endParaRPr lang="en-CA" dirty="0"/>
          </a:p>
        </p:txBody>
      </p:sp>
      <p:sp>
        <p:nvSpPr>
          <p:cNvPr id="3" name="Content Placeholder 2"/>
          <p:cNvSpPr>
            <a:spLocks noGrp="1"/>
          </p:cNvSpPr>
          <p:nvPr>
            <p:ph idx="1"/>
          </p:nvPr>
        </p:nvSpPr>
        <p:spPr/>
        <p:txBody>
          <a:bodyPr/>
          <a:lstStyle/>
          <a:p>
            <a:r>
              <a:rPr lang="fr-CA" dirty="0" smtClean="0">
                <a:solidFill>
                  <a:srgbClr val="FF0000"/>
                </a:solidFill>
              </a:rPr>
              <a:t>Chloé</a:t>
            </a:r>
            <a:r>
              <a:rPr lang="fr-CA" dirty="0" smtClean="0"/>
              <a:t> </a:t>
            </a:r>
            <a:r>
              <a:rPr lang="fr-CA" dirty="0" smtClean="0">
                <a:solidFill>
                  <a:schemeClr val="accent6"/>
                </a:solidFill>
              </a:rPr>
              <a:t>parle de son père</a:t>
            </a:r>
          </a:p>
          <a:p>
            <a:pPr marL="0" indent="0">
              <a:buNone/>
            </a:pPr>
            <a:endParaRPr lang="fr-CA" dirty="0" smtClean="0"/>
          </a:p>
          <a:p>
            <a:r>
              <a:rPr lang="fr-CA" dirty="0" smtClean="0">
                <a:solidFill>
                  <a:srgbClr val="FF0000"/>
                </a:solidFill>
              </a:rPr>
              <a:t>Chloé</a:t>
            </a:r>
            <a:r>
              <a:rPr lang="fr-CA" dirty="0" smtClean="0"/>
              <a:t> </a:t>
            </a:r>
            <a:r>
              <a:rPr lang="fr-CA" dirty="0" smtClean="0">
                <a:solidFill>
                  <a:schemeClr val="accent6"/>
                </a:solidFill>
              </a:rPr>
              <a:t>parle de son père </a:t>
            </a:r>
            <a:r>
              <a:rPr lang="fr-CA" dirty="0" smtClean="0">
                <a:solidFill>
                  <a:schemeClr val="accent1"/>
                </a:solidFill>
              </a:rPr>
              <a:t>dès qu’elle en a l’occasion</a:t>
            </a:r>
          </a:p>
          <a:p>
            <a:endParaRPr lang="fr-CA" dirty="0" smtClean="0">
              <a:solidFill>
                <a:schemeClr val="accent1"/>
              </a:solidFill>
            </a:endParaRPr>
          </a:p>
          <a:p>
            <a:r>
              <a:rPr lang="fr-CA" dirty="0" smtClean="0"/>
              <a:t>À noter: Les deux constituants (sujet et prédicat) sont places dans le bon ordre. Le nom Chloé est belle et bien le donneur d’accord de parle (noyau du GV). Ce qui est en bleu est un élément que l’on pourrait enlever sans changer le sens de la phrase. </a:t>
            </a:r>
            <a:endParaRPr lang="fr-CA" dirty="0"/>
          </a:p>
        </p:txBody>
      </p:sp>
    </p:spTree>
    <p:extLst>
      <p:ext uri="{BB962C8B-B14F-4D97-AF65-F5344CB8AC3E}">
        <p14:creationId xmlns:p14="http://schemas.microsoft.com/office/powerpoint/2010/main" val="3558780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Le </a:t>
            </a:r>
            <a:r>
              <a:rPr lang="en-CA" dirty="0" err="1" smtClean="0"/>
              <a:t>sujet</a:t>
            </a:r>
            <a:endParaRPr lang="en-CA" dirty="0"/>
          </a:p>
        </p:txBody>
      </p:sp>
      <p:sp>
        <p:nvSpPr>
          <p:cNvPr id="3" name="Content Placeholder 2"/>
          <p:cNvSpPr>
            <a:spLocks noGrp="1"/>
          </p:cNvSpPr>
          <p:nvPr>
            <p:ph idx="1"/>
          </p:nvPr>
        </p:nvSpPr>
        <p:spPr/>
        <p:txBody>
          <a:bodyPr/>
          <a:lstStyle/>
          <a:p>
            <a:r>
              <a:rPr lang="fr-FR" b="1" dirty="0" smtClean="0">
                <a:effectLst/>
              </a:rPr>
              <a:t>Le sujet</a:t>
            </a:r>
            <a:r>
              <a:rPr lang="fr-FR" dirty="0" smtClean="0">
                <a:effectLst/>
              </a:rPr>
              <a:t> est une fonction grammaticale qui donne au verbe son nombre et son genre (s'il est question d'accorder un participe passé), c'est pourquoi on dit qu'il est </a:t>
            </a:r>
            <a:r>
              <a:rPr lang="fr-FR" dirty="0" smtClean="0">
                <a:effectLst/>
                <a:hlinkClick r:id="rId2"/>
              </a:rPr>
              <a:t>donneur d'accord</a:t>
            </a:r>
            <a:r>
              <a:rPr lang="fr-FR" dirty="0" smtClean="0">
                <a:effectLst/>
              </a:rPr>
              <a:t>. Sur le plan sémantique, il indique de qui ou de quoi on parle dans la phrase.</a:t>
            </a:r>
          </a:p>
          <a:p>
            <a:endParaRPr lang="fr-FR" dirty="0"/>
          </a:p>
          <a:p>
            <a:r>
              <a:rPr lang="fr-FR" dirty="0" smtClean="0"/>
              <a:t>La fonction </a:t>
            </a:r>
            <a:r>
              <a:rPr lang="fr-FR" b="1" dirty="0" smtClean="0"/>
              <a:t>sujet </a:t>
            </a:r>
            <a:r>
              <a:rPr lang="fr-FR" dirty="0" smtClean="0"/>
              <a:t>fait souvent parti d’un </a:t>
            </a:r>
            <a:r>
              <a:rPr lang="fr-FR" b="1" dirty="0" smtClean="0"/>
              <a:t>groupe du nom. </a:t>
            </a:r>
            <a:r>
              <a:rPr lang="fr-FR" dirty="0" smtClean="0"/>
              <a:t>Le sujet est précisément de qui ou de quoi on parle dans une phrase. </a:t>
            </a:r>
            <a:endParaRPr lang="en-CA" b="1" dirty="0"/>
          </a:p>
        </p:txBody>
      </p:sp>
    </p:spTree>
    <p:extLst>
      <p:ext uri="{BB962C8B-B14F-4D97-AF65-F5344CB8AC3E}">
        <p14:creationId xmlns:p14="http://schemas.microsoft.com/office/powerpoint/2010/main" val="2517486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Exemple</a:t>
            </a:r>
            <a:endParaRPr lang="en-CA" dirty="0"/>
          </a:p>
        </p:txBody>
      </p:sp>
      <p:sp>
        <p:nvSpPr>
          <p:cNvPr id="3" name="Content Placeholder 2"/>
          <p:cNvSpPr>
            <a:spLocks noGrp="1"/>
          </p:cNvSpPr>
          <p:nvPr>
            <p:ph idx="1"/>
          </p:nvPr>
        </p:nvSpPr>
        <p:spPr/>
        <p:txBody>
          <a:bodyPr/>
          <a:lstStyle/>
          <a:p>
            <a:r>
              <a:rPr lang="fr-FR" b="1" dirty="0" smtClean="0">
                <a:effectLst/>
              </a:rPr>
              <a:t>1.</a:t>
            </a:r>
            <a:r>
              <a:rPr lang="fr-FR" dirty="0" smtClean="0">
                <a:effectLst/>
              </a:rPr>
              <a:t> Ce matin, le petit Louis joue dans la cour d’école.</a:t>
            </a:r>
            <a:br>
              <a:rPr lang="fr-FR" dirty="0" smtClean="0">
                <a:effectLst/>
              </a:rPr>
            </a:br>
            <a:r>
              <a:rPr lang="fr-FR" dirty="0" smtClean="0">
                <a:effectLst/>
              </a:rPr>
              <a:t>De quoi parle-t-on? On parle du </a:t>
            </a:r>
            <a:r>
              <a:rPr lang="fr-FR" i="1" dirty="0" smtClean="0">
                <a:effectLst/>
              </a:rPr>
              <a:t>petit Louis</a:t>
            </a:r>
            <a:r>
              <a:rPr lang="fr-FR" dirty="0" smtClean="0">
                <a:effectLst/>
              </a:rPr>
              <a:t>.</a:t>
            </a:r>
            <a:br>
              <a:rPr lang="fr-FR" dirty="0" smtClean="0">
                <a:effectLst/>
              </a:rPr>
            </a:br>
            <a:r>
              <a:rPr lang="fr-FR" dirty="0" smtClean="0">
                <a:effectLst/>
              </a:rPr>
              <a:t/>
            </a:r>
            <a:br>
              <a:rPr lang="fr-FR" dirty="0" smtClean="0">
                <a:effectLst/>
              </a:rPr>
            </a:br>
            <a:r>
              <a:rPr lang="fr-FR" b="1" dirty="0" smtClean="0">
                <a:effectLst/>
              </a:rPr>
              <a:t>2. Ces hommes </a:t>
            </a:r>
            <a:r>
              <a:rPr lang="fr-FR" dirty="0" smtClean="0">
                <a:effectLst/>
              </a:rPr>
              <a:t>sont très généreux.</a:t>
            </a:r>
            <a:br>
              <a:rPr lang="fr-FR" dirty="0" smtClean="0">
                <a:effectLst/>
              </a:rPr>
            </a:br>
            <a:r>
              <a:rPr lang="fr-FR" dirty="0" smtClean="0">
                <a:effectLst/>
              </a:rPr>
              <a:t>De quoi parle-t-on? On parle de </a:t>
            </a:r>
            <a:r>
              <a:rPr lang="fr-FR" i="1" dirty="0" smtClean="0">
                <a:effectLst/>
              </a:rPr>
              <a:t>ces hommes</a:t>
            </a:r>
            <a:r>
              <a:rPr lang="fr-FR" dirty="0" smtClean="0">
                <a:effectLst/>
              </a:rPr>
              <a:t>.</a:t>
            </a:r>
            <a:br>
              <a:rPr lang="fr-FR" dirty="0" smtClean="0">
                <a:effectLst/>
              </a:rPr>
            </a:br>
            <a:r>
              <a:rPr lang="fr-FR" dirty="0" smtClean="0">
                <a:effectLst/>
              </a:rPr>
              <a:t/>
            </a:r>
            <a:br>
              <a:rPr lang="fr-FR" dirty="0" smtClean="0">
                <a:effectLst/>
              </a:rPr>
            </a:br>
            <a:r>
              <a:rPr lang="fr-FR" b="1" dirty="0" smtClean="0">
                <a:effectLst/>
              </a:rPr>
              <a:t>3.</a:t>
            </a:r>
            <a:r>
              <a:rPr lang="fr-FR" dirty="0" smtClean="0">
                <a:effectLst/>
              </a:rPr>
              <a:t> Dans cette ville, </a:t>
            </a:r>
            <a:r>
              <a:rPr lang="fr-FR" b="1" dirty="0" smtClean="0">
                <a:effectLst/>
              </a:rPr>
              <a:t>les voitures </a:t>
            </a:r>
            <a:r>
              <a:rPr lang="fr-FR" dirty="0" smtClean="0">
                <a:effectLst/>
              </a:rPr>
              <a:t>circulent très vite. </a:t>
            </a:r>
            <a:br>
              <a:rPr lang="fr-FR" dirty="0" smtClean="0">
                <a:effectLst/>
              </a:rPr>
            </a:br>
            <a:r>
              <a:rPr lang="fr-FR" dirty="0" smtClean="0">
                <a:effectLst/>
              </a:rPr>
              <a:t>De quoi parle-t-on? On parle des </a:t>
            </a:r>
            <a:r>
              <a:rPr lang="fr-FR" i="1" dirty="0" smtClean="0">
                <a:effectLst/>
              </a:rPr>
              <a:t>voitures</a:t>
            </a:r>
            <a:r>
              <a:rPr lang="fr-FR" dirty="0" smtClean="0">
                <a:effectLst/>
              </a:rPr>
              <a:t>.</a:t>
            </a:r>
            <a:endParaRPr lang="en-CA" dirty="0"/>
          </a:p>
        </p:txBody>
      </p:sp>
    </p:spTree>
    <p:extLst>
      <p:ext uri="{BB962C8B-B14F-4D97-AF65-F5344CB8AC3E}">
        <p14:creationId xmlns:p14="http://schemas.microsoft.com/office/powerpoint/2010/main" val="3857148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IMPORTANT</a:t>
            </a:r>
            <a:endParaRPr lang="en-CA" dirty="0"/>
          </a:p>
        </p:txBody>
      </p:sp>
      <p:sp>
        <p:nvSpPr>
          <p:cNvPr id="3" name="Content Placeholder 2"/>
          <p:cNvSpPr>
            <a:spLocks noGrp="1"/>
          </p:cNvSpPr>
          <p:nvPr>
            <p:ph idx="1"/>
          </p:nvPr>
        </p:nvSpPr>
        <p:spPr/>
        <p:txBody>
          <a:bodyPr>
            <a:normAutofit lnSpcReduction="10000"/>
          </a:bodyPr>
          <a:lstStyle/>
          <a:p>
            <a:r>
              <a:rPr lang="en-CA" dirty="0" smtClean="0"/>
              <a:t>Il </a:t>
            </a:r>
            <a:r>
              <a:rPr lang="en-CA" dirty="0" err="1" smtClean="0"/>
              <a:t>est</a:t>
            </a:r>
            <a:r>
              <a:rPr lang="en-CA" dirty="0" smtClean="0"/>
              <a:t> possible </a:t>
            </a:r>
            <a:r>
              <a:rPr lang="en-CA" dirty="0" err="1" smtClean="0"/>
              <a:t>qu’un</a:t>
            </a:r>
            <a:r>
              <a:rPr lang="en-CA" dirty="0" smtClean="0"/>
              <a:t> </a:t>
            </a:r>
            <a:r>
              <a:rPr lang="en-CA" dirty="0" err="1" smtClean="0"/>
              <a:t>autre</a:t>
            </a:r>
            <a:r>
              <a:rPr lang="en-CA" dirty="0" smtClean="0"/>
              <a:t> type de mot </a:t>
            </a:r>
            <a:r>
              <a:rPr lang="en-CA" dirty="0" err="1" smtClean="0"/>
              <a:t>ou</a:t>
            </a:r>
            <a:r>
              <a:rPr lang="en-CA" dirty="0" smtClean="0"/>
              <a:t> </a:t>
            </a:r>
            <a:r>
              <a:rPr lang="en-CA" dirty="0" err="1" smtClean="0"/>
              <a:t>groupe</a:t>
            </a:r>
            <a:r>
              <a:rPr lang="en-CA" dirty="0" smtClean="0"/>
              <a:t> de mots qui </a:t>
            </a:r>
            <a:r>
              <a:rPr lang="en-CA" dirty="0" err="1" smtClean="0"/>
              <a:t>exerce</a:t>
            </a:r>
            <a:r>
              <a:rPr lang="en-CA" dirty="0" smtClean="0"/>
              <a:t> la function de </a:t>
            </a:r>
            <a:r>
              <a:rPr lang="en-CA" b="1" dirty="0" err="1" smtClean="0"/>
              <a:t>sujet</a:t>
            </a:r>
            <a:r>
              <a:rPr lang="en-CA" b="1" dirty="0" smtClean="0"/>
              <a:t>.</a:t>
            </a:r>
          </a:p>
          <a:p>
            <a:r>
              <a:rPr lang="en-CA" b="1" dirty="0" err="1" smtClean="0"/>
              <a:t>Pronom</a:t>
            </a:r>
            <a:r>
              <a:rPr lang="en-CA" b="1" dirty="0" smtClean="0"/>
              <a:t>, </a:t>
            </a:r>
            <a:r>
              <a:rPr lang="en-CA" b="1" dirty="0" err="1" smtClean="0"/>
              <a:t>groupe</a:t>
            </a:r>
            <a:r>
              <a:rPr lang="en-CA" b="1" dirty="0" smtClean="0"/>
              <a:t> infinitive et </a:t>
            </a:r>
            <a:r>
              <a:rPr lang="en-CA" b="1" dirty="0" err="1" smtClean="0"/>
              <a:t>subordonnée</a:t>
            </a:r>
            <a:r>
              <a:rPr lang="en-CA" b="1" dirty="0" smtClean="0"/>
              <a:t> </a:t>
            </a:r>
            <a:r>
              <a:rPr lang="en-CA" b="1" dirty="0" err="1" smtClean="0"/>
              <a:t>complétive</a:t>
            </a:r>
            <a:endParaRPr lang="en-CA" b="1" dirty="0" smtClean="0"/>
          </a:p>
          <a:p>
            <a:r>
              <a:rPr lang="en-CA" b="1" dirty="0" err="1" smtClean="0"/>
              <a:t>Pronom</a:t>
            </a:r>
            <a:r>
              <a:rPr lang="en-CA" b="1" dirty="0" smtClean="0"/>
              <a:t>: </a:t>
            </a:r>
            <a:r>
              <a:rPr lang="fr-FR" dirty="0" smtClean="0">
                <a:effectLst/>
              </a:rPr>
              <a:t>Nous désirons vous rencontrer dans les plus brefs délais</a:t>
            </a:r>
          </a:p>
          <a:p>
            <a:r>
              <a:rPr lang="fr-FR" b="1" dirty="0" smtClean="0"/>
              <a:t>Groupe infinitif: </a:t>
            </a:r>
            <a:r>
              <a:rPr lang="fr-FR" dirty="0" smtClean="0">
                <a:effectLst/>
              </a:rPr>
              <a:t>Manger trois repas par jour est une habitude de vie saine.</a:t>
            </a:r>
          </a:p>
          <a:p>
            <a:r>
              <a:rPr lang="fr-FR" b="1" dirty="0" smtClean="0"/>
              <a:t>Subordonnée complétive: </a:t>
            </a:r>
            <a:r>
              <a:rPr lang="fr-FR" dirty="0" smtClean="0">
                <a:effectLst/>
              </a:rPr>
              <a:t>Manger trois repas par jour est une habitude de vie saine.</a:t>
            </a:r>
          </a:p>
          <a:p>
            <a:pPr marL="0" indent="0">
              <a:buNone/>
            </a:pPr>
            <a:r>
              <a:rPr lang="fr-FR" b="1" dirty="0" smtClean="0"/>
              <a:t>*une subordonnée complétive comprend un </a:t>
            </a:r>
            <a:r>
              <a:rPr lang="fr-FR" b="1" dirty="0" err="1" smtClean="0"/>
              <a:t>suboirdonnant</a:t>
            </a:r>
            <a:r>
              <a:rPr lang="fr-FR" b="1" dirty="0" smtClean="0"/>
              <a:t> (qu’,que) et verbe conjugué.</a:t>
            </a:r>
            <a:endParaRPr lang="en-CA" b="1" dirty="0"/>
          </a:p>
        </p:txBody>
      </p:sp>
    </p:spTree>
    <p:extLst>
      <p:ext uri="{BB962C8B-B14F-4D97-AF65-F5344CB8AC3E}">
        <p14:creationId xmlns:p14="http://schemas.microsoft.com/office/powerpoint/2010/main" val="1726310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a:t>
            </a:r>
            <a:r>
              <a:rPr lang="en-CA" dirty="0" err="1" smtClean="0"/>
              <a:t>trouver</a:t>
            </a:r>
            <a:r>
              <a:rPr lang="en-CA" dirty="0" smtClean="0"/>
              <a:t> le </a:t>
            </a:r>
            <a:r>
              <a:rPr lang="en-CA" dirty="0" err="1" smtClean="0"/>
              <a:t>sujet</a:t>
            </a:r>
            <a:r>
              <a:rPr lang="en-CA" dirty="0" smtClean="0"/>
              <a:t> </a:t>
            </a:r>
            <a:r>
              <a:rPr lang="en-CA" dirty="0" err="1" smtClean="0"/>
              <a:t>dans</a:t>
            </a:r>
            <a:r>
              <a:rPr lang="en-CA" dirty="0" smtClean="0"/>
              <a:t> </a:t>
            </a:r>
            <a:r>
              <a:rPr lang="en-CA" dirty="0" err="1" smtClean="0"/>
              <a:t>une</a:t>
            </a:r>
            <a:r>
              <a:rPr lang="en-CA" dirty="0" smtClean="0"/>
              <a:t> phrase?</a:t>
            </a:r>
            <a:endParaRPr lang="en-CA" dirty="0"/>
          </a:p>
        </p:txBody>
      </p:sp>
      <p:sp>
        <p:nvSpPr>
          <p:cNvPr id="3" name="Content Placeholder 2"/>
          <p:cNvSpPr>
            <a:spLocks noGrp="1"/>
          </p:cNvSpPr>
          <p:nvPr>
            <p:ph idx="1"/>
          </p:nvPr>
        </p:nvSpPr>
        <p:spPr/>
        <p:txBody>
          <a:bodyPr/>
          <a:lstStyle/>
          <a:p>
            <a:endParaRPr lang="en-CA" dirty="0" smtClean="0"/>
          </a:p>
          <a:p>
            <a:r>
              <a:rPr lang="fr-FR" b="1" dirty="0" smtClean="0">
                <a:effectLst/>
              </a:rPr>
              <a:t>1.</a:t>
            </a:r>
            <a:r>
              <a:rPr lang="fr-FR" dirty="0" smtClean="0">
                <a:effectLst/>
              </a:rPr>
              <a:t> Poser la question </a:t>
            </a:r>
            <a:r>
              <a:rPr lang="fr-FR" b="1" i="1" dirty="0" smtClean="0">
                <a:effectLst/>
              </a:rPr>
              <a:t>Qu'est-ce qui ?</a:t>
            </a:r>
            <a:r>
              <a:rPr lang="fr-FR" dirty="0" smtClean="0">
                <a:effectLst/>
              </a:rPr>
              <a:t> ou </a:t>
            </a:r>
            <a:r>
              <a:rPr lang="fr-FR" b="1" i="1" dirty="0" smtClean="0">
                <a:effectLst/>
              </a:rPr>
              <a:t>Qui est-ce qui ? </a:t>
            </a:r>
            <a:r>
              <a:rPr lang="fr-FR" dirty="0" smtClean="0">
                <a:effectLst/>
              </a:rPr>
              <a:t>devant le verbe.</a:t>
            </a:r>
            <a:br>
              <a:rPr lang="fr-FR" dirty="0" smtClean="0">
                <a:effectLst/>
              </a:rPr>
            </a:br>
            <a:r>
              <a:rPr lang="fr-FR" b="1" dirty="0" smtClean="0">
                <a:effectLst/>
              </a:rPr>
              <a:t>2.</a:t>
            </a:r>
            <a:r>
              <a:rPr lang="fr-FR" dirty="0" smtClean="0">
                <a:effectLst/>
              </a:rPr>
              <a:t> Encadrer le sujet par </a:t>
            </a:r>
            <a:r>
              <a:rPr lang="fr-FR" b="1" i="1" dirty="0" smtClean="0">
                <a:effectLst/>
              </a:rPr>
              <a:t>C'est</a:t>
            </a:r>
            <a:r>
              <a:rPr lang="fr-FR" i="1" dirty="0" smtClean="0">
                <a:effectLst/>
              </a:rPr>
              <a:t>...</a:t>
            </a:r>
            <a:r>
              <a:rPr lang="fr-FR" b="1" i="1" dirty="0" smtClean="0">
                <a:effectLst/>
              </a:rPr>
              <a:t>qui</a:t>
            </a:r>
            <a:r>
              <a:rPr lang="fr-FR" b="1" dirty="0" smtClean="0">
                <a:effectLst/>
              </a:rPr>
              <a:t> </a:t>
            </a:r>
            <a:r>
              <a:rPr lang="fr-FR" dirty="0" smtClean="0">
                <a:effectLst/>
              </a:rPr>
              <a:t>ou </a:t>
            </a:r>
            <a:r>
              <a:rPr lang="fr-FR" b="1" i="1" dirty="0" smtClean="0">
                <a:effectLst/>
              </a:rPr>
              <a:t>Ce sont</a:t>
            </a:r>
            <a:r>
              <a:rPr lang="fr-FR" i="1" dirty="0" smtClean="0">
                <a:effectLst/>
              </a:rPr>
              <a:t>...</a:t>
            </a:r>
            <a:r>
              <a:rPr lang="fr-FR" b="1" i="1" dirty="0" smtClean="0">
                <a:effectLst/>
              </a:rPr>
              <a:t>qui</a:t>
            </a:r>
            <a:r>
              <a:rPr lang="fr-FR" dirty="0" smtClean="0">
                <a:effectLst/>
              </a:rPr>
              <a:t>.</a:t>
            </a:r>
            <a:r>
              <a:rPr lang="fr-FR" b="1" dirty="0" smtClean="0">
                <a:effectLst/>
              </a:rPr>
              <a:t/>
            </a:r>
            <a:br>
              <a:rPr lang="fr-FR" b="1" dirty="0" smtClean="0">
                <a:effectLst/>
              </a:rPr>
            </a:br>
            <a:r>
              <a:rPr lang="fr-FR" b="1" dirty="0" smtClean="0">
                <a:effectLst/>
              </a:rPr>
              <a:t>3.</a:t>
            </a:r>
            <a:r>
              <a:rPr lang="fr-FR" dirty="0" smtClean="0">
                <a:effectLst/>
              </a:rPr>
              <a:t> Remplacer le sujet par un </a:t>
            </a:r>
            <a:r>
              <a:rPr lang="fr-FR" b="1" dirty="0" smtClean="0">
                <a:effectLst/>
              </a:rPr>
              <a:t>pronom</a:t>
            </a:r>
            <a:r>
              <a:rPr lang="fr-FR" dirty="0" smtClean="0">
                <a:effectLst/>
              </a:rPr>
              <a:t>, procédé appelé </a:t>
            </a:r>
            <a:r>
              <a:rPr lang="fr-FR" i="1" dirty="0" smtClean="0">
                <a:effectLst/>
              </a:rPr>
              <a:t>la pronominalisation</a:t>
            </a:r>
            <a:r>
              <a:rPr lang="fr-FR" dirty="0" smtClean="0">
                <a:effectLst/>
              </a:rPr>
              <a:t>.</a:t>
            </a:r>
            <a:endParaRPr lang="en-CA" dirty="0"/>
          </a:p>
        </p:txBody>
      </p:sp>
    </p:spTree>
    <p:extLst>
      <p:ext uri="{BB962C8B-B14F-4D97-AF65-F5344CB8AC3E}">
        <p14:creationId xmlns:p14="http://schemas.microsoft.com/office/powerpoint/2010/main" val="174891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Le </a:t>
            </a:r>
            <a:r>
              <a:rPr lang="en-CA" dirty="0" err="1" smtClean="0"/>
              <a:t>prédicat</a:t>
            </a:r>
            <a:endParaRPr lang="en-CA" dirty="0"/>
          </a:p>
        </p:txBody>
      </p:sp>
      <p:sp>
        <p:nvSpPr>
          <p:cNvPr id="3" name="Content Placeholder 2"/>
          <p:cNvSpPr>
            <a:spLocks noGrp="1"/>
          </p:cNvSpPr>
          <p:nvPr>
            <p:ph idx="1"/>
          </p:nvPr>
        </p:nvSpPr>
        <p:spPr/>
        <p:txBody>
          <a:bodyPr/>
          <a:lstStyle/>
          <a:p>
            <a:r>
              <a:rPr lang="fr-FR" b="1" dirty="0" smtClean="0">
                <a:effectLst/>
              </a:rPr>
              <a:t>Le prédicat</a:t>
            </a:r>
            <a:r>
              <a:rPr lang="fr-FR" dirty="0" smtClean="0">
                <a:effectLst/>
              </a:rPr>
              <a:t> est la fonction assurée par le groupe verbal. Plus précisément, le prédicat indique ce qu'on dit à propos du sujet.  </a:t>
            </a:r>
          </a:p>
          <a:p>
            <a:pPr marL="0" indent="0" algn="ctr">
              <a:buNone/>
            </a:pPr>
            <a:r>
              <a:rPr lang="fr-FR" dirty="0" smtClean="0"/>
              <a:t>Exemple</a:t>
            </a:r>
          </a:p>
          <a:p>
            <a:pPr marL="0" indent="0">
              <a:buNone/>
            </a:pPr>
            <a:r>
              <a:rPr lang="fr-FR" b="1" dirty="0" smtClean="0">
                <a:effectLst/>
              </a:rPr>
              <a:t>1.</a:t>
            </a:r>
            <a:r>
              <a:rPr lang="fr-FR" dirty="0" smtClean="0">
                <a:effectLst/>
              </a:rPr>
              <a:t> Ce matin, le petit Louis joue avec son petit frère.</a:t>
            </a:r>
            <a:br>
              <a:rPr lang="fr-FR" dirty="0" smtClean="0">
                <a:effectLst/>
              </a:rPr>
            </a:br>
            <a:r>
              <a:rPr lang="fr-FR" b="1" dirty="0" smtClean="0">
                <a:effectLst/>
              </a:rPr>
              <a:t>2.</a:t>
            </a:r>
            <a:r>
              <a:rPr lang="fr-FR" dirty="0" smtClean="0">
                <a:effectLst/>
              </a:rPr>
              <a:t> Elles veulent se rappeler ce moment.</a:t>
            </a:r>
            <a:br>
              <a:rPr lang="fr-FR" dirty="0" smtClean="0">
                <a:effectLst/>
              </a:rPr>
            </a:br>
            <a:r>
              <a:rPr lang="fr-FR" b="1" dirty="0" smtClean="0">
                <a:effectLst/>
              </a:rPr>
              <a:t>3.</a:t>
            </a:r>
            <a:r>
              <a:rPr lang="fr-FR" dirty="0" smtClean="0">
                <a:effectLst/>
              </a:rPr>
              <a:t> Manger trois repas par jour est une habitude de vie saine.</a:t>
            </a:r>
            <a:br>
              <a:rPr lang="fr-FR" dirty="0" smtClean="0">
                <a:effectLst/>
              </a:rPr>
            </a:br>
            <a:r>
              <a:rPr lang="fr-FR" b="1" dirty="0" smtClean="0">
                <a:effectLst/>
              </a:rPr>
              <a:t>4.</a:t>
            </a:r>
            <a:r>
              <a:rPr lang="fr-FR" dirty="0" smtClean="0">
                <a:effectLst/>
              </a:rPr>
              <a:t> Qu'il pleuve change le programme de la journée.</a:t>
            </a:r>
            <a:endParaRPr lang="en-CA" dirty="0"/>
          </a:p>
        </p:txBody>
      </p:sp>
    </p:spTree>
    <p:extLst>
      <p:ext uri="{BB962C8B-B14F-4D97-AF65-F5344CB8AC3E}">
        <p14:creationId xmlns:p14="http://schemas.microsoft.com/office/powerpoint/2010/main" val="3562995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Truc</a:t>
            </a:r>
            <a:endParaRPr lang="en-CA" dirty="0"/>
          </a:p>
        </p:txBody>
      </p:sp>
      <p:sp>
        <p:nvSpPr>
          <p:cNvPr id="3" name="Content Placeholder 2"/>
          <p:cNvSpPr>
            <a:spLocks noGrp="1"/>
          </p:cNvSpPr>
          <p:nvPr>
            <p:ph idx="1"/>
          </p:nvPr>
        </p:nvSpPr>
        <p:spPr/>
        <p:txBody>
          <a:bodyPr/>
          <a:lstStyle/>
          <a:p>
            <a:pPr marL="0" indent="0">
              <a:buNone/>
            </a:pPr>
            <a:endParaRPr lang="en-CA" dirty="0" smtClean="0"/>
          </a:p>
          <a:p>
            <a:r>
              <a:rPr lang="en-CA" dirty="0" smtClean="0"/>
              <a:t>Pour identifier le </a:t>
            </a:r>
            <a:r>
              <a:rPr lang="en-CA" dirty="0" err="1" smtClean="0"/>
              <a:t>prédicat</a:t>
            </a:r>
            <a:r>
              <a:rPr lang="en-CA" dirty="0" smtClean="0"/>
              <a:t>, </a:t>
            </a:r>
            <a:r>
              <a:rPr lang="en-CA" dirty="0" err="1" smtClean="0"/>
              <a:t>il</a:t>
            </a:r>
            <a:r>
              <a:rPr lang="en-CA" dirty="0" smtClean="0"/>
              <a:t> </a:t>
            </a:r>
            <a:r>
              <a:rPr lang="en-CA" dirty="0" err="1" smtClean="0"/>
              <a:t>faut</a:t>
            </a:r>
            <a:r>
              <a:rPr lang="en-CA" dirty="0" smtClean="0"/>
              <a:t> tout </a:t>
            </a:r>
            <a:r>
              <a:rPr lang="en-CA" dirty="0" err="1" smtClean="0"/>
              <a:t>d’abord</a:t>
            </a:r>
            <a:r>
              <a:rPr lang="en-CA" dirty="0" smtClean="0"/>
              <a:t> identifier le </a:t>
            </a:r>
            <a:r>
              <a:rPr lang="en-CA" dirty="0" err="1" smtClean="0"/>
              <a:t>verbe</a:t>
            </a:r>
            <a:r>
              <a:rPr lang="en-CA" dirty="0" smtClean="0"/>
              <a:t> </a:t>
            </a:r>
            <a:r>
              <a:rPr lang="en-CA" dirty="0" err="1" smtClean="0"/>
              <a:t>conjugué</a:t>
            </a:r>
            <a:r>
              <a:rPr lang="en-CA" dirty="0" smtClean="0"/>
              <a:t>. </a:t>
            </a:r>
            <a:r>
              <a:rPr lang="en-CA" dirty="0" err="1" smtClean="0"/>
              <a:t>Afin</a:t>
            </a:r>
            <a:r>
              <a:rPr lang="en-CA" dirty="0" smtClean="0"/>
              <a:t> de </a:t>
            </a:r>
            <a:r>
              <a:rPr lang="en-CA" dirty="0" err="1" smtClean="0"/>
              <a:t>vous</a:t>
            </a:r>
            <a:r>
              <a:rPr lang="en-CA" dirty="0" smtClean="0"/>
              <a:t> </a:t>
            </a:r>
            <a:r>
              <a:rPr lang="en-CA" dirty="0" err="1" smtClean="0"/>
              <a:t>aidez</a:t>
            </a:r>
            <a:r>
              <a:rPr lang="en-CA" dirty="0" smtClean="0"/>
              <a:t> advantage, on </a:t>
            </a:r>
            <a:r>
              <a:rPr lang="en-CA" dirty="0" err="1" smtClean="0"/>
              <a:t>peut</a:t>
            </a:r>
            <a:r>
              <a:rPr lang="en-CA" dirty="0" smtClean="0"/>
              <a:t> </a:t>
            </a:r>
            <a:r>
              <a:rPr lang="en-CA" dirty="0" err="1" smtClean="0"/>
              <a:t>l’emcadrer</a:t>
            </a:r>
            <a:r>
              <a:rPr lang="en-CA" dirty="0" smtClean="0"/>
              <a:t> par la locution adverbial </a:t>
            </a:r>
            <a:r>
              <a:rPr lang="en-CA" b="1" dirty="0" smtClean="0"/>
              <a:t>ne … pas. </a:t>
            </a:r>
            <a:endParaRPr lang="en-CA" dirty="0" smtClean="0"/>
          </a:p>
          <a:p>
            <a:endParaRPr lang="en-CA" b="1" dirty="0"/>
          </a:p>
          <a:p>
            <a:pPr marL="0" indent="0">
              <a:buNone/>
            </a:pPr>
            <a:endParaRPr lang="en-CA" b="1" dirty="0"/>
          </a:p>
        </p:txBody>
      </p:sp>
    </p:spTree>
    <p:extLst>
      <p:ext uri="{BB962C8B-B14F-4D97-AF65-F5344CB8AC3E}">
        <p14:creationId xmlns:p14="http://schemas.microsoft.com/office/powerpoint/2010/main" val="2163083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460</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La phrase de base </vt:lpstr>
      <vt:lpstr>IMPORTANT  </vt:lpstr>
      <vt:lpstr>Exemple</vt:lpstr>
      <vt:lpstr>Le sujet</vt:lpstr>
      <vt:lpstr>Exemple</vt:lpstr>
      <vt:lpstr>IMPORTANT</vt:lpstr>
      <vt:lpstr>Comment trouver le sujet dans une phrase?</vt:lpstr>
      <vt:lpstr>Le prédicat</vt:lpstr>
      <vt:lpstr>Truc</vt:lpstr>
      <vt:lpstr>Le complément du verbe</vt:lpstr>
      <vt:lpstr>Le complement de phrase</vt:lpstr>
      <vt:lpstr>Exemple</vt:lpstr>
    </vt:vector>
  </TitlesOfParts>
  <Company>WQSB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phrase de base </dc:title>
  <dc:creator>Erick Tremblay</dc:creator>
  <cp:lastModifiedBy>Erick Tremblay</cp:lastModifiedBy>
  <cp:revision>21</cp:revision>
  <dcterms:created xsi:type="dcterms:W3CDTF">2017-09-11T13:32:10Z</dcterms:created>
  <dcterms:modified xsi:type="dcterms:W3CDTF">2017-09-11T15:52:12Z</dcterms:modified>
</cp:coreProperties>
</file>