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4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51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154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49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32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33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958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938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061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999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902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40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318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801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456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4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559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9521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081677-4835-47ED-8F01-F9E07A5BF3EB}" type="datetimeFigureOut">
              <a:rPr lang="fr-CA" smtClean="0"/>
              <a:t>2018-03-20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78F96-449D-47EA-A8F0-4A3129934E6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4680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Subjonctif Pr</a:t>
            </a:r>
            <a:r>
              <a:rPr lang="en-CA" dirty="0" err="1" smtClean="0"/>
              <a:t>ésent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Secondaire</a:t>
            </a:r>
            <a:r>
              <a:rPr lang="en-CA" dirty="0" smtClean="0"/>
              <a:t> 5, FRI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8197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Définition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subjonctif présent est un temps de verbe simple qui fait partie du mode subjonctif et qui exprime une action incertaine, non réalisée au moment de l’énonciation. </a:t>
            </a:r>
          </a:p>
          <a:p>
            <a:r>
              <a:rPr lang="fr-CA" dirty="0" smtClean="0"/>
              <a:t>Les terminaisons sont –e,-es,-e,-ions,-</a:t>
            </a:r>
            <a:r>
              <a:rPr lang="fr-CA" dirty="0" err="1" smtClean="0"/>
              <a:t>iez</a:t>
            </a:r>
            <a:r>
              <a:rPr lang="fr-CA" dirty="0" smtClean="0"/>
              <a:t>,-</a:t>
            </a:r>
            <a:r>
              <a:rPr lang="fr-CA" dirty="0" err="1" smtClean="0"/>
              <a:t>ent</a:t>
            </a:r>
            <a:r>
              <a:rPr lang="fr-CA" dirty="0" smtClean="0"/>
              <a:t> exception: avoir et être</a:t>
            </a:r>
          </a:p>
          <a:p>
            <a:r>
              <a:rPr lang="fr-CA" dirty="0" smtClean="0"/>
              <a:t> Les verbes qui se terminent par –</a:t>
            </a:r>
            <a:r>
              <a:rPr lang="fr-CA" dirty="0" err="1" smtClean="0"/>
              <a:t>ier</a:t>
            </a:r>
            <a:r>
              <a:rPr lang="fr-CA" dirty="0" smtClean="0"/>
              <a:t> et –</a:t>
            </a:r>
            <a:r>
              <a:rPr lang="fr-CA" dirty="0" err="1" smtClean="0"/>
              <a:t>yer</a:t>
            </a:r>
            <a:endParaRPr lang="fr-CA" dirty="0" smtClean="0"/>
          </a:p>
          <a:p>
            <a:pPr>
              <a:buFontTx/>
              <a:buChar char="-"/>
            </a:pPr>
            <a:r>
              <a:rPr lang="fr-CA" dirty="0" smtClean="0"/>
              <a:t>Il ne fait pas oublier le I dans la terminaison des deux premières personnes du pluriel</a:t>
            </a:r>
          </a:p>
          <a:p>
            <a:pPr>
              <a:buFontTx/>
              <a:buChar char="-"/>
            </a:pPr>
            <a:r>
              <a:rPr lang="fr-CA" dirty="0" smtClean="0"/>
              <a:t>Crier: que nous criions, que vous criiez</a:t>
            </a:r>
          </a:p>
          <a:p>
            <a:pPr>
              <a:buFontTx/>
              <a:buChar char="-"/>
            </a:pPr>
            <a:r>
              <a:rPr lang="fr-CA" dirty="0" smtClean="0"/>
              <a:t>Essuyer: que nous essuyions, que vous essuyiez</a:t>
            </a:r>
          </a:p>
          <a:p>
            <a:pPr>
              <a:buFontTx/>
              <a:buChar char="-"/>
            </a:pPr>
            <a:r>
              <a:rPr lang="en-CA" dirty="0" smtClean="0"/>
              <a:t>Essayer: que nous </a:t>
            </a:r>
            <a:r>
              <a:rPr lang="en-CA" dirty="0" err="1" smtClean="0"/>
              <a:t>essayions</a:t>
            </a:r>
            <a:r>
              <a:rPr lang="en-CA" dirty="0" smtClean="0"/>
              <a:t>, que </a:t>
            </a:r>
            <a:r>
              <a:rPr lang="en-CA" dirty="0" err="1" smtClean="0"/>
              <a:t>vous</a:t>
            </a:r>
            <a:r>
              <a:rPr lang="en-CA" dirty="0" smtClean="0"/>
              <a:t> </a:t>
            </a:r>
            <a:r>
              <a:rPr lang="en-CA" dirty="0" err="1" smtClean="0"/>
              <a:t>essayiez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2042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particularités</a:t>
            </a:r>
            <a:r>
              <a:rPr lang="en-CA" dirty="0" smtClean="0"/>
              <a:t> du </a:t>
            </a:r>
            <a:r>
              <a:rPr lang="en-CA" dirty="0" err="1" smtClean="0"/>
              <a:t>subjonctif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Quand on utilise le subjonctif présent dans une subordonnée, le verbe de la phrase principale est au présent de l’indicatif. </a:t>
            </a:r>
          </a:p>
          <a:p>
            <a:r>
              <a:rPr lang="en-CA" dirty="0" smtClean="0"/>
              <a:t>Ex:</a:t>
            </a:r>
          </a:p>
          <a:p>
            <a:pPr>
              <a:buFontTx/>
              <a:buChar char="-"/>
            </a:pPr>
            <a:r>
              <a:rPr lang="fr-CA" dirty="0" smtClean="0"/>
              <a:t>Il faut que nous trouvions un refuge.</a:t>
            </a:r>
          </a:p>
          <a:p>
            <a:pPr>
              <a:buFontTx/>
              <a:buChar char="-"/>
            </a:pPr>
            <a:r>
              <a:rPr lang="fr-CA" dirty="0" smtClean="0"/>
              <a:t>Je ne pense pas qu’il puisse arriver à l’heure. 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Le </a:t>
            </a:r>
            <a:r>
              <a:rPr lang="en-CA" dirty="0" err="1" smtClean="0"/>
              <a:t>subjonctif</a:t>
            </a:r>
            <a:r>
              <a:rPr lang="en-CA" dirty="0" smtClean="0"/>
              <a:t> present </a:t>
            </a:r>
            <a:r>
              <a:rPr lang="en-CA" dirty="0" err="1" smtClean="0"/>
              <a:t>est</a:t>
            </a:r>
            <a:r>
              <a:rPr lang="en-CA" dirty="0" smtClean="0"/>
              <a:t> frequent après </a:t>
            </a:r>
            <a:r>
              <a:rPr lang="en-CA" dirty="0" err="1" smtClean="0"/>
              <a:t>certains</a:t>
            </a:r>
            <a:r>
              <a:rPr lang="en-CA" dirty="0" smtClean="0"/>
              <a:t> mots </a:t>
            </a:r>
            <a:r>
              <a:rPr lang="en-CA" dirty="0" err="1" smtClean="0"/>
              <a:t>comme</a:t>
            </a:r>
            <a:r>
              <a:rPr lang="en-CA" dirty="0" smtClean="0"/>
              <a:t> : </a:t>
            </a:r>
            <a:r>
              <a:rPr lang="en-CA" dirty="0" err="1" smtClean="0"/>
              <a:t>qu</a:t>
            </a:r>
            <a:r>
              <a:rPr lang="en-CA" dirty="0" smtClean="0"/>
              <a:t>’, que, quell que, quoi que, qui que, </a:t>
            </a:r>
            <a:r>
              <a:rPr lang="en-CA" dirty="0" err="1" smtClean="0"/>
              <a:t>où</a:t>
            </a:r>
            <a:r>
              <a:rPr lang="en-CA" dirty="0" smtClean="0"/>
              <a:t> que, </a:t>
            </a:r>
            <a:r>
              <a:rPr lang="en-CA" dirty="0" err="1" smtClean="0"/>
              <a:t>avant</a:t>
            </a:r>
            <a:r>
              <a:rPr lang="en-CA" dirty="0" smtClean="0"/>
              <a:t> que, après que, </a:t>
            </a:r>
            <a:r>
              <a:rPr lang="en-CA" dirty="0" err="1" smtClean="0"/>
              <a:t>jusqu’à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que, etc.</a:t>
            </a:r>
          </a:p>
          <a:p>
            <a:pPr>
              <a:buFontTx/>
              <a:buChar char="-"/>
            </a:pPr>
            <a:r>
              <a:rPr lang="en-CA" dirty="0" err="1" smtClean="0"/>
              <a:t>Exemple</a:t>
            </a:r>
            <a:r>
              <a:rPr lang="en-CA" dirty="0" smtClean="0"/>
              <a:t>: Que </a:t>
            </a:r>
            <a:r>
              <a:rPr lang="en-CA" dirty="0" err="1" smtClean="0"/>
              <a:t>tu</a:t>
            </a:r>
            <a:r>
              <a:rPr lang="en-CA" dirty="0" smtClean="0"/>
              <a:t> le </a:t>
            </a:r>
            <a:r>
              <a:rPr lang="en-CA" dirty="0" err="1" smtClean="0"/>
              <a:t>veuilles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non, je me </a:t>
            </a:r>
            <a:r>
              <a:rPr lang="en-CA" dirty="0" err="1" smtClean="0"/>
              <a:t>rendrai</a:t>
            </a:r>
            <a:r>
              <a:rPr lang="en-CA" dirty="0" smtClean="0"/>
              <a:t> à Paris </a:t>
            </a:r>
            <a:r>
              <a:rPr lang="en-CA" dirty="0" err="1" smtClean="0"/>
              <a:t>demain</a:t>
            </a:r>
            <a:r>
              <a:rPr lang="en-CA" dirty="0" smtClean="0"/>
              <a:t>. </a:t>
            </a:r>
          </a:p>
          <a:p>
            <a:pPr>
              <a:buFontTx/>
              <a:buChar char="-"/>
            </a:pPr>
            <a:endParaRPr lang="fr-CA" dirty="0" smtClean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9156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Emploi</a:t>
            </a:r>
            <a:r>
              <a:rPr lang="en-CA" dirty="0" smtClean="0"/>
              <a:t> du </a:t>
            </a:r>
            <a:r>
              <a:rPr lang="en-CA" dirty="0" err="1" smtClean="0"/>
              <a:t>subjonctif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Le subjonctif présent peut exprimer un ordre. </a:t>
            </a:r>
          </a:p>
          <a:p>
            <a:pPr>
              <a:buFontTx/>
              <a:buChar char="-"/>
            </a:pPr>
            <a:r>
              <a:rPr lang="fr-CA" dirty="0" smtClean="0"/>
              <a:t>Qu’il se présente sans faute avec son curriculum vitae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Le subjonctif présent peut commander une action qui aura lieu dans le future. </a:t>
            </a:r>
          </a:p>
          <a:p>
            <a:pPr>
              <a:buFontTx/>
              <a:buChar char="-"/>
            </a:pPr>
            <a:r>
              <a:rPr lang="fr-CA" dirty="0" smtClean="0"/>
              <a:t>Je veux que tu écrives la préface pour le mois de mars prochain.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dirty="0" smtClean="0"/>
              <a:t>Le subjonctif présent peut server à formuler un souhait. </a:t>
            </a:r>
          </a:p>
          <a:p>
            <a:pPr>
              <a:buFontTx/>
              <a:buChar char="-"/>
            </a:pPr>
            <a:r>
              <a:rPr lang="fr-CA" dirty="0" smtClean="0"/>
              <a:t>Je souhaite que tu réussisses cet examen</a:t>
            </a:r>
          </a:p>
          <a:p>
            <a:r>
              <a:rPr lang="fr-CA" dirty="0" smtClean="0"/>
              <a:t>Le subjonctif présent peut exprimer un incertitude.</a:t>
            </a:r>
          </a:p>
          <a:p>
            <a:pPr>
              <a:buFontTx/>
              <a:buChar char="-"/>
            </a:pPr>
            <a:r>
              <a:rPr lang="fr-CA" dirty="0" smtClean="0"/>
              <a:t>Je doute qu’elle puisse s’y rendre seule. </a:t>
            </a:r>
          </a:p>
          <a:p>
            <a:r>
              <a:rPr lang="fr-CA" dirty="0" smtClean="0"/>
              <a:t>Le subjonctif présent peut server à formuler une condition.</a:t>
            </a:r>
          </a:p>
          <a:p>
            <a:pPr marL="0" indent="0">
              <a:buNone/>
            </a:pPr>
            <a:r>
              <a:rPr lang="fr-CA" dirty="0" smtClean="0"/>
              <a:t>- Elle viendra à condition que tu t’excuses.</a:t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5294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formes</a:t>
            </a:r>
            <a:r>
              <a:rPr lang="en-CA" dirty="0" smtClean="0"/>
              <a:t> </a:t>
            </a:r>
            <a:r>
              <a:rPr lang="en-CA" dirty="0" err="1" smtClean="0"/>
              <a:t>irrégulières</a:t>
            </a:r>
            <a:r>
              <a:rPr lang="en-CA" dirty="0" smtClean="0"/>
              <a:t> du </a:t>
            </a:r>
            <a:r>
              <a:rPr lang="en-CA" dirty="0" err="1" smtClean="0"/>
              <a:t>subjonctif</a:t>
            </a:r>
            <a:r>
              <a:rPr lang="en-CA" dirty="0" smtClean="0"/>
              <a:t> </a:t>
            </a:r>
            <a:r>
              <a:rPr lang="en-CA" dirty="0" err="1" smtClean="0"/>
              <a:t>présent</a:t>
            </a:r>
            <a:endParaRPr lang="fr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472" y="2790093"/>
            <a:ext cx="8507076" cy="281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83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Certains</a:t>
            </a:r>
            <a:r>
              <a:rPr lang="en-CA" dirty="0" smtClean="0"/>
              <a:t> </a:t>
            </a:r>
            <a:r>
              <a:rPr lang="en-CA" dirty="0" err="1" smtClean="0"/>
              <a:t>verbes</a:t>
            </a:r>
            <a:r>
              <a:rPr lang="en-CA" dirty="0" smtClean="0"/>
              <a:t> </a:t>
            </a:r>
            <a:r>
              <a:rPr lang="en-CA" dirty="0" err="1" smtClean="0"/>
              <a:t>présentent</a:t>
            </a:r>
            <a:r>
              <a:rPr lang="en-CA" dirty="0" smtClean="0"/>
              <a:t> un radical </a:t>
            </a:r>
            <a:r>
              <a:rPr lang="en-CA" dirty="0" err="1" smtClean="0"/>
              <a:t>particulier</a:t>
            </a:r>
            <a:r>
              <a:rPr lang="en-CA" dirty="0" smtClean="0"/>
              <a:t> …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- savoir : que je </a:t>
            </a:r>
            <a:r>
              <a:rPr lang="fr-CA" b="1" dirty="0" smtClean="0"/>
              <a:t>sach</a:t>
            </a:r>
            <a:r>
              <a:rPr lang="fr-CA" dirty="0" smtClean="0"/>
              <a:t>e</a:t>
            </a:r>
          </a:p>
          <a:p>
            <a:r>
              <a:rPr lang="fr-CA" dirty="0" smtClean="0"/>
              <a:t>pouvoir </a:t>
            </a:r>
            <a:r>
              <a:rPr lang="fr-CA" dirty="0"/>
              <a:t>: que tu </a:t>
            </a:r>
            <a:r>
              <a:rPr lang="fr-CA" b="1" dirty="0" smtClean="0"/>
              <a:t>puiss</a:t>
            </a:r>
            <a:r>
              <a:rPr lang="fr-CA" dirty="0" smtClean="0"/>
              <a:t>es</a:t>
            </a:r>
          </a:p>
          <a:p>
            <a:r>
              <a:rPr lang="fr-CA" smtClean="0"/>
              <a:t>vouloir </a:t>
            </a:r>
            <a:r>
              <a:rPr lang="fr-CA" dirty="0"/>
              <a:t>: qu'il </a:t>
            </a:r>
            <a:r>
              <a:rPr lang="fr-CA" b="1" dirty="0"/>
              <a:t>veuill</a:t>
            </a:r>
            <a:r>
              <a:rPr lang="fr-CA" dirty="0"/>
              <a:t>e (le radical demeure normal avec le </a:t>
            </a:r>
            <a:r>
              <a:rPr lang="fr-CA" i="1" dirty="0"/>
              <a:t>nous </a:t>
            </a:r>
            <a:r>
              <a:rPr lang="fr-CA" dirty="0"/>
              <a:t>et le</a:t>
            </a:r>
            <a:r>
              <a:rPr lang="fr-CA"/>
              <a:t> </a:t>
            </a:r>
            <a:r>
              <a:rPr lang="fr-CA" i="1" smtClean="0"/>
              <a:t>vous</a:t>
            </a:r>
            <a:r>
              <a:rPr lang="fr-CA" smtClean="0"/>
              <a:t>)</a:t>
            </a:r>
            <a:endParaRPr lang="fr-CA"/>
          </a:p>
          <a:p>
            <a:r>
              <a:rPr lang="fr-CA" smtClean="0"/>
              <a:t>faire </a:t>
            </a:r>
            <a:r>
              <a:rPr lang="fr-CA" dirty="0"/>
              <a:t>: que nous </a:t>
            </a:r>
            <a:r>
              <a:rPr lang="fr-CA" b="1" dirty="0"/>
              <a:t>fass</a:t>
            </a:r>
            <a:r>
              <a:rPr lang="fr-CA" dirty="0"/>
              <a:t>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7970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328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Subjonctif Présent</vt:lpstr>
      <vt:lpstr>Définition</vt:lpstr>
      <vt:lpstr>Les particularités du subjonctif</vt:lpstr>
      <vt:lpstr>Emploi du subjonctif présent</vt:lpstr>
      <vt:lpstr>Les formes irrégulières du subjonctif présent</vt:lpstr>
      <vt:lpstr>Certains verbes présentent un radical particulier …</vt:lpstr>
    </vt:vector>
  </TitlesOfParts>
  <Company>WQSB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Subjonctif Présent</dc:title>
  <dc:creator>Erick Tremblay</dc:creator>
  <cp:lastModifiedBy>Erick Tremblay</cp:lastModifiedBy>
  <cp:revision>10</cp:revision>
  <dcterms:created xsi:type="dcterms:W3CDTF">2018-03-20T16:48:25Z</dcterms:created>
  <dcterms:modified xsi:type="dcterms:W3CDTF">2018-03-20T17:47:16Z</dcterms:modified>
</cp:coreProperties>
</file>