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CA0EED-1FD3-4B1C-8C29-C7EACA3225B1}" type="datetimeFigureOut">
              <a:rPr lang="en-CA" smtClean="0"/>
              <a:t>24/10/2017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0E3499-4C88-4E4F-ABD5-D32B70D2DE3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informatif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 (FLS)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08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00B0F0"/>
                </a:solidFill>
              </a:rPr>
              <a:t>Le but : </a:t>
            </a:r>
          </a:p>
          <a:p>
            <a:pPr>
              <a:buFontTx/>
              <a:buChar char="-"/>
            </a:pPr>
            <a:r>
              <a:rPr lang="en-CA" dirty="0" err="1" smtClean="0"/>
              <a:t>Fournir</a:t>
            </a:r>
            <a:r>
              <a:rPr lang="en-CA" dirty="0" smtClean="0"/>
              <a:t> de </a:t>
            </a:r>
            <a:r>
              <a:rPr lang="en-CA" dirty="0" err="1" smtClean="0"/>
              <a:t>l’information</a:t>
            </a:r>
            <a:r>
              <a:rPr lang="en-CA" dirty="0" smtClean="0"/>
              <a:t> précises.</a:t>
            </a:r>
          </a:p>
          <a:p>
            <a:pPr>
              <a:buFontTx/>
              <a:buChar char="-"/>
            </a:pPr>
            <a:r>
              <a:rPr lang="en-CA" dirty="0" smtClean="0"/>
              <a:t>Informer les </a:t>
            </a:r>
            <a:r>
              <a:rPr lang="en-CA" dirty="0" err="1" smtClean="0"/>
              <a:t>lecteurs</a:t>
            </a:r>
            <a:r>
              <a:rPr lang="en-C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CA" sz="3200" b="1" dirty="0" err="1" smtClean="0">
                <a:solidFill>
                  <a:srgbClr val="00B0F0"/>
                </a:solidFill>
              </a:rPr>
              <a:t>Que</a:t>
            </a:r>
            <a:r>
              <a:rPr lang="en-CA" sz="3200" b="1" dirty="0" smtClean="0">
                <a:solidFill>
                  <a:srgbClr val="00B0F0"/>
                </a:solidFill>
              </a:rPr>
              <a:t> </a:t>
            </a:r>
            <a:r>
              <a:rPr lang="en-CA" sz="3200" b="1" dirty="0" err="1" smtClean="0">
                <a:solidFill>
                  <a:srgbClr val="00B0F0"/>
                </a:solidFill>
              </a:rPr>
              <a:t>doit</a:t>
            </a:r>
            <a:r>
              <a:rPr lang="en-CA" sz="3200" b="1" dirty="0" smtClean="0">
                <a:solidFill>
                  <a:srgbClr val="00B0F0"/>
                </a:solidFill>
              </a:rPr>
              <a:t> faire </a:t>
            </a:r>
            <a:r>
              <a:rPr lang="en-CA" sz="3200" b="1" dirty="0" err="1" smtClean="0">
                <a:solidFill>
                  <a:srgbClr val="00B0F0"/>
                </a:solidFill>
              </a:rPr>
              <a:t>l’auteur</a:t>
            </a:r>
            <a:r>
              <a:rPr lang="en-CA" sz="3200" b="1" dirty="0" smtClean="0">
                <a:solidFill>
                  <a:srgbClr val="00B0F0"/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en-CA" dirty="0" err="1" smtClean="0"/>
              <a:t>L’auteur</a:t>
            </a:r>
            <a:r>
              <a:rPr lang="en-CA" dirty="0" smtClean="0"/>
              <a:t>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rester</a:t>
            </a:r>
            <a:r>
              <a:rPr lang="en-CA" dirty="0" smtClean="0"/>
              <a:t> </a:t>
            </a:r>
            <a:r>
              <a:rPr lang="en-CA" dirty="0" err="1" smtClean="0"/>
              <a:t>neutre</a:t>
            </a:r>
            <a:r>
              <a:rPr lang="en-CA" dirty="0" smtClean="0"/>
              <a:t> en ne </a:t>
            </a:r>
            <a:r>
              <a:rPr lang="en-CA" dirty="0" err="1" smtClean="0"/>
              <a:t>donnant</a:t>
            </a:r>
            <a:r>
              <a:rPr lang="en-CA" dirty="0" smtClean="0"/>
              <a:t> pas son opinion </a:t>
            </a:r>
            <a:r>
              <a:rPr lang="en-CA" dirty="0" err="1" smtClean="0"/>
              <a:t>personnelle</a:t>
            </a:r>
            <a:r>
              <a:rPr lang="en-CA" dirty="0" smtClean="0"/>
              <a:t>.</a:t>
            </a:r>
          </a:p>
          <a:p>
            <a:pPr>
              <a:buFontTx/>
              <a:buChar char="-"/>
            </a:pPr>
            <a:r>
              <a:rPr lang="en-CA" dirty="0" err="1" smtClean="0"/>
              <a:t>L’auteur</a:t>
            </a:r>
            <a:r>
              <a:rPr lang="en-CA" dirty="0" smtClean="0"/>
              <a:t> expose </a:t>
            </a:r>
            <a:r>
              <a:rPr lang="en-CA" dirty="0" err="1" smtClean="0"/>
              <a:t>seulement</a:t>
            </a:r>
            <a:r>
              <a:rPr lang="en-CA" dirty="0" smtClean="0"/>
              <a:t> des </a:t>
            </a:r>
            <a:r>
              <a:rPr lang="en-CA" dirty="0" err="1" smtClean="0"/>
              <a:t>faits</a:t>
            </a:r>
            <a:r>
              <a:rPr lang="en-CA" dirty="0" smtClean="0"/>
              <a:t>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sz="2000" i="1" dirty="0" smtClean="0"/>
              <a:t>NB: Lire un journal </a:t>
            </a:r>
            <a:r>
              <a:rPr lang="en-CA" sz="2000" i="1" dirty="0" err="1" smtClean="0"/>
              <a:t>est</a:t>
            </a:r>
            <a:r>
              <a:rPr lang="en-CA" sz="2000" i="1" dirty="0" smtClean="0"/>
              <a:t> </a:t>
            </a:r>
            <a:r>
              <a:rPr lang="en-CA" sz="2000" i="1" dirty="0" err="1" smtClean="0"/>
              <a:t>comme</a:t>
            </a:r>
            <a:r>
              <a:rPr lang="en-CA" sz="2000" i="1" dirty="0" smtClean="0"/>
              <a:t> lire des </a:t>
            </a:r>
            <a:r>
              <a:rPr lang="en-CA" sz="2000" i="1" dirty="0" err="1" smtClean="0"/>
              <a:t>textes</a:t>
            </a:r>
            <a:r>
              <a:rPr lang="en-CA" sz="2000" i="1" dirty="0" smtClean="0"/>
              <a:t> </a:t>
            </a:r>
            <a:r>
              <a:rPr lang="en-CA" sz="2000" i="1" dirty="0" err="1" smtClean="0"/>
              <a:t>informatifs</a:t>
            </a:r>
            <a:r>
              <a:rPr lang="en-CA" sz="2000" i="1" dirty="0" smtClean="0"/>
              <a:t>.</a:t>
            </a:r>
          </a:p>
          <a:p>
            <a:pPr>
              <a:buFontTx/>
              <a:buChar char="-"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texte</a:t>
            </a:r>
            <a:r>
              <a:rPr lang="en-CA" dirty="0" smtClean="0"/>
              <a:t>  </a:t>
            </a:r>
            <a:r>
              <a:rPr lang="en-CA" dirty="0" err="1" smtClean="0"/>
              <a:t>informatif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51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 marL="624078" indent="-514350">
              <a:buAutoNum type="arabicPeriod"/>
            </a:pPr>
            <a:r>
              <a:rPr lang="en-CA" sz="3200" b="1" dirty="0" smtClean="0">
                <a:solidFill>
                  <a:srgbClr val="00B0F0"/>
                </a:solidFill>
              </a:rPr>
              <a:t>Qui?</a:t>
            </a:r>
          </a:p>
          <a:p>
            <a:pPr marL="624078" indent="-514350">
              <a:buAutoNum type="arabicPeriod"/>
            </a:pPr>
            <a:r>
              <a:rPr lang="en-CA" sz="3200" b="1" dirty="0" smtClean="0">
                <a:solidFill>
                  <a:srgbClr val="00B0F0"/>
                </a:solidFill>
              </a:rPr>
              <a:t>Quoi?</a:t>
            </a:r>
          </a:p>
          <a:p>
            <a:pPr marL="624078" indent="-514350">
              <a:buAutoNum type="arabicPeriod"/>
            </a:pPr>
            <a:r>
              <a:rPr lang="en-CA" sz="3200" b="1" dirty="0" err="1" smtClean="0">
                <a:solidFill>
                  <a:srgbClr val="00B0F0"/>
                </a:solidFill>
              </a:rPr>
              <a:t>Où</a:t>
            </a:r>
            <a:r>
              <a:rPr lang="en-CA" sz="3200" b="1" dirty="0" smtClean="0">
                <a:solidFill>
                  <a:srgbClr val="00B0F0"/>
                </a:solidFill>
              </a:rPr>
              <a:t>?</a:t>
            </a:r>
          </a:p>
          <a:p>
            <a:pPr marL="624078" indent="-514350">
              <a:buAutoNum type="arabicPeriod"/>
            </a:pPr>
            <a:r>
              <a:rPr lang="en-CA" sz="3200" b="1" dirty="0" err="1" smtClean="0">
                <a:solidFill>
                  <a:srgbClr val="00B0F0"/>
                </a:solidFill>
              </a:rPr>
              <a:t>Quand</a:t>
            </a:r>
            <a:r>
              <a:rPr lang="en-CA" sz="3200" b="1" dirty="0" smtClean="0">
                <a:solidFill>
                  <a:srgbClr val="00B0F0"/>
                </a:solidFill>
              </a:rPr>
              <a:t>?</a:t>
            </a:r>
          </a:p>
          <a:p>
            <a:pPr marL="624078" indent="-514350">
              <a:buAutoNum type="arabicPeriod"/>
            </a:pPr>
            <a:r>
              <a:rPr lang="en-CA" sz="3200" b="1" dirty="0" smtClean="0">
                <a:solidFill>
                  <a:srgbClr val="00B0F0"/>
                </a:solidFill>
              </a:rPr>
              <a:t>Comment?</a:t>
            </a:r>
          </a:p>
          <a:p>
            <a:pPr marL="624078" indent="-514350">
              <a:buAutoNum type="arabicPeriod"/>
            </a:pPr>
            <a:r>
              <a:rPr lang="en-CA" sz="3200" b="1" dirty="0" err="1" smtClean="0">
                <a:solidFill>
                  <a:srgbClr val="00B0F0"/>
                </a:solidFill>
              </a:rPr>
              <a:t>Pourquoi</a:t>
            </a:r>
            <a:r>
              <a:rPr lang="en-CA" sz="3200" b="1" dirty="0" smtClean="0">
                <a:solidFill>
                  <a:srgbClr val="00B0F0"/>
                </a:solidFill>
              </a:rPr>
              <a:t>?</a:t>
            </a:r>
            <a:endParaRPr lang="en-CA" sz="3200" b="1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informatif</a:t>
            </a:r>
            <a:r>
              <a:rPr lang="en-CA" dirty="0" smtClean="0"/>
              <a:t> </a:t>
            </a:r>
            <a:r>
              <a:rPr lang="en-CA" dirty="0" err="1" smtClean="0"/>
              <a:t>répond</a:t>
            </a:r>
            <a:r>
              <a:rPr lang="en-CA" dirty="0" smtClean="0"/>
              <a:t> à 6 questions: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39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200" b="1" dirty="0" err="1" smtClean="0">
                <a:solidFill>
                  <a:srgbClr val="00B0F0"/>
                </a:solidFill>
              </a:rPr>
              <a:t>Sujet</a:t>
            </a:r>
            <a:r>
              <a:rPr lang="en-CA" sz="3200" b="1" dirty="0" smtClean="0">
                <a:solidFill>
                  <a:srgbClr val="00B0F0"/>
                </a:solidFill>
              </a:rPr>
              <a:t> </a:t>
            </a:r>
            <a:r>
              <a:rPr lang="en-CA" sz="3200" b="1" dirty="0" err="1" smtClean="0">
                <a:solidFill>
                  <a:srgbClr val="00B0F0"/>
                </a:solidFill>
              </a:rPr>
              <a:t>amené</a:t>
            </a:r>
            <a:r>
              <a:rPr lang="en-CA" sz="3200" b="1" dirty="0" smtClean="0">
                <a:solidFill>
                  <a:srgbClr val="00B0F0"/>
                </a:solidFill>
              </a:rPr>
              <a:t>: </a:t>
            </a:r>
          </a:p>
          <a:p>
            <a:pPr marL="109728" indent="0">
              <a:buNone/>
            </a:pPr>
            <a:r>
              <a:rPr lang="en-CA" dirty="0" smtClean="0"/>
              <a:t>Le </a:t>
            </a:r>
            <a:r>
              <a:rPr lang="en-CA" dirty="0" err="1" smtClean="0"/>
              <a:t>sujet</a:t>
            </a:r>
            <a:r>
              <a:rPr lang="en-CA" dirty="0" smtClean="0"/>
              <a:t> </a:t>
            </a:r>
            <a:r>
              <a:rPr lang="en-CA" dirty="0" err="1" smtClean="0"/>
              <a:t>amené</a:t>
            </a:r>
            <a:r>
              <a:rPr lang="en-CA" dirty="0" smtClean="0"/>
              <a:t> </a:t>
            </a:r>
            <a:r>
              <a:rPr lang="en-CA" dirty="0" err="1" smtClean="0"/>
              <a:t>demeure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mise</a:t>
            </a:r>
            <a:r>
              <a:rPr lang="en-CA" dirty="0" smtClean="0"/>
              <a:t> en </a:t>
            </a:r>
            <a:r>
              <a:rPr lang="en-CA" dirty="0" err="1" smtClean="0"/>
              <a:t>contexte</a:t>
            </a:r>
            <a:r>
              <a:rPr lang="en-CA" dirty="0" smtClean="0"/>
              <a:t> de </a:t>
            </a:r>
            <a:r>
              <a:rPr lang="en-CA" dirty="0" err="1" smtClean="0"/>
              <a:t>l’objet</a:t>
            </a:r>
            <a:r>
              <a:rPr lang="en-CA" dirty="0" smtClean="0"/>
              <a:t> principal du </a:t>
            </a:r>
            <a:r>
              <a:rPr lang="en-CA" dirty="0" err="1" smtClean="0"/>
              <a:t>texte</a:t>
            </a:r>
            <a:r>
              <a:rPr lang="en-CA" dirty="0" smtClean="0">
                <a:solidFill>
                  <a:srgbClr val="00B0F0"/>
                </a:solidFill>
              </a:rPr>
              <a:t>. (ex: Les </a:t>
            </a:r>
            <a:r>
              <a:rPr lang="en-CA" dirty="0" err="1" smtClean="0">
                <a:solidFill>
                  <a:srgbClr val="00B0F0"/>
                </a:solidFill>
              </a:rPr>
              <a:t>chaînes</a:t>
            </a:r>
            <a:r>
              <a:rPr lang="en-CA" dirty="0" smtClean="0">
                <a:solidFill>
                  <a:srgbClr val="00B0F0"/>
                </a:solidFill>
              </a:rPr>
              <a:t> de </a:t>
            </a:r>
            <a:r>
              <a:rPr lang="en-CA" dirty="0" err="1" smtClean="0">
                <a:solidFill>
                  <a:srgbClr val="00B0F0"/>
                </a:solidFill>
              </a:rPr>
              <a:t>télévisions</a:t>
            </a:r>
            <a:r>
              <a:rPr lang="en-CA" dirty="0" smtClean="0">
                <a:solidFill>
                  <a:srgbClr val="00B0F0"/>
                </a:solidFill>
              </a:rPr>
              <a:t> </a:t>
            </a:r>
            <a:r>
              <a:rPr lang="en-CA" dirty="0" err="1" smtClean="0">
                <a:solidFill>
                  <a:srgbClr val="00B0F0"/>
                </a:solidFill>
              </a:rPr>
              <a:t>comme</a:t>
            </a:r>
            <a:r>
              <a:rPr lang="en-CA" dirty="0" smtClean="0">
                <a:solidFill>
                  <a:srgbClr val="00B0F0"/>
                </a:solidFill>
              </a:rPr>
              <a:t> RDS </a:t>
            </a:r>
            <a:r>
              <a:rPr lang="en-CA" dirty="0" err="1" smtClean="0">
                <a:solidFill>
                  <a:srgbClr val="00B0F0"/>
                </a:solidFill>
              </a:rPr>
              <a:t>ou</a:t>
            </a:r>
            <a:r>
              <a:rPr lang="en-CA" dirty="0" smtClean="0">
                <a:solidFill>
                  <a:srgbClr val="00B0F0"/>
                </a:solidFill>
              </a:rPr>
              <a:t> TSN </a:t>
            </a:r>
            <a:r>
              <a:rPr lang="en-CA" dirty="0" err="1" smtClean="0">
                <a:solidFill>
                  <a:srgbClr val="00B0F0"/>
                </a:solidFill>
              </a:rPr>
              <a:t>sont</a:t>
            </a:r>
            <a:r>
              <a:rPr lang="en-CA" dirty="0" smtClean="0">
                <a:solidFill>
                  <a:srgbClr val="00B0F0"/>
                </a:solidFill>
              </a:rPr>
              <a:t> </a:t>
            </a:r>
            <a:r>
              <a:rPr lang="en-CA" smtClean="0">
                <a:solidFill>
                  <a:srgbClr val="00B0F0"/>
                </a:solidFill>
              </a:rPr>
              <a:t>des types </a:t>
            </a:r>
            <a:r>
              <a:rPr lang="en-CA" dirty="0" smtClean="0">
                <a:solidFill>
                  <a:srgbClr val="00B0F0"/>
                </a:solidFill>
              </a:rPr>
              <a:t>de </a:t>
            </a:r>
            <a:r>
              <a:rPr lang="en-CA" dirty="0" err="1" smtClean="0">
                <a:solidFill>
                  <a:srgbClr val="00B0F0"/>
                </a:solidFill>
              </a:rPr>
              <a:t>médias</a:t>
            </a:r>
            <a:r>
              <a:rPr lang="en-CA" dirty="0" smtClean="0">
                <a:solidFill>
                  <a:srgbClr val="00B0F0"/>
                </a:solidFill>
              </a:rPr>
              <a:t> qui </a:t>
            </a:r>
            <a:r>
              <a:rPr lang="en-CA" dirty="0" err="1" smtClean="0">
                <a:solidFill>
                  <a:srgbClr val="00B0F0"/>
                </a:solidFill>
              </a:rPr>
              <a:t>ont</a:t>
            </a:r>
            <a:r>
              <a:rPr lang="en-CA" dirty="0" smtClean="0">
                <a:solidFill>
                  <a:srgbClr val="00B0F0"/>
                </a:solidFill>
              </a:rPr>
              <a:t> pour but </a:t>
            </a:r>
            <a:r>
              <a:rPr lang="en-CA" dirty="0" err="1" smtClean="0">
                <a:solidFill>
                  <a:srgbClr val="00B0F0"/>
                </a:solidFill>
              </a:rPr>
              <a:t>d’informer</a:t>
            </a:r>
            <a:r>
              <a:rPr lang="en-CA" dirty="0" smtClean="0">
                <a:solidFill>
                  <a:srgbClr val="00B0F0"/>
                </a:solidFill>
              </a:rPr>
              <a:t> les </a:t>
            </a:r>
            <a:r>
              <a:rPr lang="en-CA" dirty="0" err="1" smtClean="0">
                <a:solidFill>
                  <a:srgbClr val="00B0F0"/>
                </a:solidFill>
              </a:rPr>
              <a:t>lecteurs</a:t>
            </a:r>
            <a:r>
              <a:rPr lang="en-CA" dirty="0" smtClean="0">
                <a:solidFill>
                  <a:srgbClr val="00B0F0"/>
                </a:solidFill>
              </a:rPr>
              <a:t>.) </a:t>
            </a:r>
          </a:p>
          <a:p>
            <a:pPr>
              <a:buFont typeface="Wingdings" pitchFamily="2" charset="2"/>
              <a:buChar char="Ø"/>
            </a:pPr>
            <a:r>
              <a:rPr lang="en-CA" sz="3200" b="1" dirty="0" err="1" smtClean="0">
                <a:solidFill>
                  <a:srgbClr val="00B0F0"/>
                </a:solidFill>
              </a:rPr>
              <a:t>Sujet</a:t>
            </a:r>
            <a:r>
              <a:rPr lang="en-CA" sz="3200" b="1" dirty="0" smtClean="0">
                <a:solidFill>
                  <a:srgbClr val="00B0F0"/>
                </a:solidFill>
              </a:rPr>
              <a:t> </a:t>
            </a:r>
            <a:r>
              <a:rPr lang="en-CA" sz="3200" b="1" dirty="0" err="1" smtClean="0">
                <a:solidFill>
                  <a:srgbClr val="00B0F0"/>
                </a:solidFill>
              </a:rPr>
              <a:t>posé</a:t>
            </a:r>
            <a:r>
              <a:rPr lang="en-CA" sz="3200" b="1" dirty="0" smtClean="0">
                <a:solidFill>
                  <a:srgbClr val="00B0F0"/>
                </a:solidFill>
              </a:rPr>
              <a:t>: </a:t>
            </a:r>
          </a:p>
          <a:p>
            <a:pPr marL="109728" indent="0">
              <a:buNone/>
            </a:pPr>
            <a:r>
              <a:rPr lang="en-CA" dirty="0" err="1" smtClean="0"/>
              <a:t>clarifie</a:t>
            </a:r>
            <a:r>
              <a:rPr lang="en-CA" dirty="0" smtClean="0"/>
              <a:t> de </a:t>
            </a:r>
            <a:r>
              <a:rPr lang="en-CA" dirty="0" err="1" smtClean="0"/>
              <a:t>façon</a:t>
            </a:r>
            <a:r>
              <a:rPr lang="en-CA" dirty="0" smtClean="0"/>
              <a:t> </a:t>
            </a:r>
            <a:r>
              <a:rPr lang="en-CA" dirty="0" err="1" smtClean="0"/>
              <a:t>précise</a:t>
            </a:r>
            <a:r>
              <a:rPr lang="en-CA" dirty="0" smtClean="0"/>
              <a:t> le </a:t>
            </a:r>
            <a:r>
              <a:rPr lang="en-CA" dirty="0" err="1" smtClean="0"/>
              <a:t>sujet</a:t>
            </a:r>
            <a:r>
              <a:rPr lang="en-CA" dirty="0" smtClean="0"/>
              <a:t> du </a:t>
            </a:r>
            <a:r>
              <a:rPr lang="en-CA" dirty="0" err="1" smtClean="0"/>
              <a:t>texte</a:t>
            </a:r>
            <a:r>
              <a:rPr lang="en-CA" dirty="0" smtClean="0"/>
              <a:t>. </a:t>
            </a:r>
            <a:r>
              <a:rPr lang="en-CA" dirty="0" smtClean="0">
                <a:solidFill>
                  <a:schemeClr val="accent1"/>
                </a:solidFill>
              </a:rPr>
              <a:t>(À quoi </a:t>
            </a:r>
            <a:r>
              <a:rPr lang="en-CA" dirty="0" err="1" smtClean="0">
                <a:solidFill>
                  <a:schemeClr val="accent1"/>
                </a:solidFill>
              </a:rPr>
              <a:t>servent</a:t>
            </a:r>
            <a:r>
              <a:rPr lang="en-CA" dirty="0" smtClean="0">
                <a:solidFill>
                  <a:schemeClr val="accent1"/>
                </a:solidFill>
              </a:rPr>
              <a:t> les </a:t>
            </a:r>
            <a:r>
              <a:rPr lang="en-CA" dirty="0" err="1" smtClean="0">
                <a:solidFill>
                  <a:schemeClr val="accent1"/>
                </a:solidFill>
              </a:rPr>
              <a:t>médias</a:t>
            </a:r>
            <a:r>
              <a:rPr lang="en-CA" dirty="0" smtClean="0">
                <a:solidFill>
                  <a:schemeClr val="accent1"/>
                </a:solidFill>
              </a:rPr>
              <a:t>?)</a:t>
            </a:r>
            <a:endParaRPr lang="en-CA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CA" sz="3200" b="1" dirty="0" err="1" smtClean="0">
                <a:solidFill>
                  <a:srgbClr val="00B0F0"/>
                </a:solidFill>
              </a:rPr>
              <a:t>Sujet</a:t>
            </a:r>
            <a:r>
              <a:rPr lang="en-CA" sz="3200" b="1" dirty="0" smtClean="0">
                <a:solidFill>
                  <a:srgbClr val="00B0F0"/>
                </a:solidFill>
              </a:rPr>
              <a:t> </a:t>
            </a:r>
            <a:r>
              <a:rPr lang="en-CA" sz="3200" b="1" dirty="0" err="1" smtClean="0">
                <a:solidFill>
                  <a:srgbClr val="00B0F0"/>
                </a:solidFill>
              </a:rPr>
              <a:t>divisé</a:t>
            </a:r>
            <a:r>
              <a:rPr lang="en-CA" sz="3200" b="1" dirty="0" smtClean="0">
                <a:solidFill>
                  <a:srgbClr val="00B0F0"/>
                </a:solidFill>
              </a:rPr>
              <a:t>: </a:t>
            </a:r>
          </a:p>
          <a:p>
            <a:pPr marL="109728" indent="0">
              <a:buNone/>
            </a:pPr>
            <a:r>
              <a:rPr lang="en-CA" sz="2800" dirty="0" err="1" smtClean="0"/>
              <a:t>Présente</a:t>
            </a:r>
            <a:r>
              <a:rPr lang="en-CA" sz="2800" dirty="0" smtClean="0"/>
              <a:t> les </a:t>
            </a:r>
            <a:r>
              <a:rPr lang="en-CA" sz="2800" dirty="0" err="1" smtClean="0"/>
              <a:t>grandes</a:t>
            </a:r>
            <a:r>
              <a:rPr lang="en-CA" sz="2800" dirty="0" smtClean="0"/>
              <a:t> divisions du </a:t>
            </a:r>
            <a:r>
              <a:rPr lang="en-CA" sz="2800" dirty="0" err="1" smtClean="0"/>
              <a:t>texte</a:t>
            </a:r>
            <a:r>
              <a:rPr lang="en-CA" sz="2800" dirty="0" smtClean="0"/>
              <a:t>. Le </a:t>
            </a:r>
            <a:r>
              <a:rPr lang="en-CA" sz="2800" dirty="0" err="1" smtClean="0"/>
              <a:t>sujet</a:t>
            </a:r>
            <a:r>
              <a:rPr lang="en-CA" sz="2800" dirty="0" smtClean="0"/>
              <a:t> </a:t>
            </a:r>
            <a:r>
              <a:rPr lang="en-CA" sz="2800" dirty="0" err="1" smtClean="0"/>
              <a:t>est</a:t>
            </a:r>
            <a:r>
              <a:rPr lang="en-CA" sz="2800" dirty="0" smtClean="0"/>
              <a:t> </a:t>
            </a:r>
            <a:r>
              <a:rPr lang="en-CA" sz="2800" dirty="0" err="1" smtClean="0"/>
              <a:t>divisé</a:t>
            </a:r>
            <a:r>
              <a:rPr lang="en-CA" sz="2800" dirty="0" smtClean="0"/>
              <a:t>  en </a:t>
            </a:r>
            <a:r>
              <a:rPr lang="en-CA" sz="2800" dirty="0" err="1" smtClean="0"/>
              <a:t>deux</a:t>
            </a:r>
            <a:r>
              <a:rPr lang="en-CA" sz="2800" dirty="0" smtClean="0"/>
              <a:t> parties. </a:t>
            </a:r>
            <a:r>
              <a:rPr lang="en-CA" sz="2800" dirty="0" smtClean="0">
                <a:solidFill>
                  <a:schemeClr val="accent1"/>
                </a:solidFill>
              </a:rPr>
              <a:t>(ex: </a:t>
            </a:r>
            <a:r>
              <a:rPr lang="en-CA" sz="2800" dirty="0" err="1" smtClean="0">
                <a:solidFill>
                  <a:schemeClr val="accent1"/>
                </a:solidFill>
              </a:rPr>
              <a:t>Dans</a:t>
            </a:r>
            <a:r>
              <a:rPr lang="en-CA" sz="2800" dirty="0" smtClean="0">
                <a:solidFill>
                  <a:schemeClr val="accent1"/>
                </a:solidFill>
              </a:rPr>
              <a:t> </a:t>
            </a:r>
            <a:r>
              <a:rPr lang="en-CA" sz="2800" dirty="0" err="1" smtClean="0">
                <a:solidFill>
                  <a:schemeClr val="accent1"/>
                </a:solidFill>
              </a:rPr>
              <a:t>ce</a:t>
            </a:r>
            <a:r>
              <a:rPr lang="en-CA" sz="2800" dirty="0" smtClean="0">
                <a:solidFill>
                  <a:schemeClr val="accent1"/>
                </a:solidFill>
              </a:rPr>
              <a:t> </a:t>
            </a:r>
            <a:r>
              <a:rPr lang="en-CA" sz="2800" dirty="0" err="1" smtClean="0">
                <a:solidFill>
                  <a:schemeClr val="accent1"/>
                </a:solidFill>
              </a:rPr>
              <a:t>texte</a:t>
            </a:r>
            <a:r>
              <a:rPr lang="en-CA" sz="2800" dirty="0" smtClean="0">
                <a:solidFill>
                  <a:schemeClr val="accent1"/>
                </a:solidFill>
              </a:rPr>
              <a:t>, </a:t>
            </a:r>
            <a:r>
              <a:rPr lang="en-CA" sz="2800" dirty="0" err="1" smtClean="0">
                <a:solidFill>
                  <a:schemeClr val="accent1"/>
                </a:solidFill>
              </a:rPr>
              <a:t>il</a:t>
            </a:r>
            <a:r>
              <a:rPr lang="en-CA" sz="2800" dirty="0" smtClean="0">
                <a:solidFill>
                  <a:schemeClr val="accent1"/>
                </a:solidFill>
              </a:rPr>
              <a:t> sera question de … )</a:t>
            </a:r>
            <a:r>
              <a:rPr lang="en-CA" sz="2800" dirty="0" smtClean="0"/>
              <a:t> </a:t>
            </a:r>
            <a:endParaRPr lang="en-CA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L’introduction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dévelopement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683568" y="2204864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Dévelopement</a:t>
            </a:r>
            <a:r>
              <a:rPr lang="en-CA" dirty="0" smtClean="0"/>
              <a:t> 1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683568" y="4149080"/>
            <a:ext cx="280831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Dévelopement</a:t>
            </a:r>
            <a:r>
              <a:rPr lang="en-CA" dirty="0" smtClean="0"/>
              <a:t> 2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07904" y="270068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60304" y="476114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ctagon 13"/>
          <p:cNvSpPr/>
          <p:nvPr/>
        </p:nvSpPr>
        <p:spPr>
          <a:xfrm>
            <a:off x="5580112" y="1844824"/>
            <a:ext cx="3096344" cy="1944216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écris</a:t>
            </a:r>
            <a:r>
              <a:rPr lang="en-CA" dirty="0" smtClean="0"/>
              <a:t> ton premier </a:t>
            </a:r>
            <a:r>
              <a:rPr lang="en-CA" dirty="0" err="1" smtClean="0"/>
              <a:t>sujet</a:t>
            </a:r>
            <a:r>
              <a:rPr lang="en-CA" dirty="0" smtClean="0"/>
              <a:t>.</a:t>
            </a:r>
          </a:p>
          <a:p>
            <a:pPr marL="342900" indent="-342900">
              <a:buAutoNum type="arabicPeriod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donnes</a:t>
            </a:r>
            <a:r>
              <a:rPr lang="en-CA" dirty="0" smtClean="0"/>
              <a:t> un fait.</a:t>
            </a:r>
          </a:p>
          <a:p>
            <a:pPr marL="342900" indent="-342900">
              <a:buAutoNum type="arabicPeriod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donnes</a:t>
            </a:r>
            <a:r>
              <a:rPr lang="en-CA" dirty="0" smtClean="0"/>
              <a:t> un </a:t>
            </a:r>
            <a:r>
              <a:rPr lang="en-CA" dirty="0" err="1" smtClean="0"/>
              <a:t>deuxième</a:t>
            </a:r>
            <a:r>
              <a:rPr lang="en-CA" dirty="0" smtClean="0"/>
              <a:t> fait.</a:t>
            </a:r>
            <a:endParaRPr lang="en-CA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372472" y="4005064"/>
            <a:ext cx="3303984" cy="1944216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en-CA" sz="1800" dirty="0" smtClean="0"/>
              <a:t>1. </a:t>
            </a:r>
            <a:r>
              <a:rPr lang="en-CA" sz="1800" dirty="0" err="1" smtClean="0"/>
              <a:t>Tu</a:t>
            </a:r>
            <a:r>
              <a:rPr lang="en-CA" sz="1800" dirty="0" smtClean="0"/>
              <a:t> </a:t>
            </a:r>
            <a:r>
              <a:rPr lang="en-CA" sz="1800" dirty="0" err="1" smtClean="0"/>
              <a:t>écris</a:t>
            </a:r>
            <a:r>
              <a:rPr lang="en-CA" sz="1800" dirty="0" smtClean="0"/>
              <a:t> ton </a:t>
            </a:r>
            <a:r>
              <a:rPr lang="en-CA" sz="1800" dirty="0" err="1" smtClean="0"/>
              <a:t>deuxième</a:t>
            </a:r>
            <a:r>
              <a:rPr lang="en-CA" sz="1800" dirty="0" smtClean="0"/>
              <a:t> </a:t>
            </a:r>
            <a:r>
              <a:rPr lang="en-CA" sz="1800" dirty="0" err="1" smtClean="0"/>
              <a:t>sujet</a:t>
            </a:r>
            <a:r>
              <a:rPr lang="en-CA" sz="1800" dirty="0" smtClean="0"/>
              <a:t>.</a:t>
            </a:r>
          </a:p>
          <a:p>
            <a:pPr marL="342900" indent="-342900">
              <a:buAutoNum type="arabicPeriod"/>
            </a:pPr>
            <a:r>
              <a:rPr lang="en-CA" sz="1800" dirty="0" smtClean="0"/>
              <a:t>2.  </a:t>
            </a:r>
            <a:r>
              <a:rPr lang="en-CA" sz="1800" dirty="0" err="1" smtClean="0"/>
              <a:t>Tu</a:t>
            </a:r>
            <a:r>
              <a:rPr lang="en-CA" sz="1800" dirty="0" smtClean="0"/>
              <a:t> </a:t>
            </a:r>
            <a:r>
              <a:rPr lang="en-CA" sz="1800" dirty="0" err="1" smtClean="0"/>
              <a:t>donnes</a:t>
            </a:r>
            <a:r>
              <a:rPr lang="en-CA" sz="1800" dirty="0" smtClean="0"/>
              <a:t> un fait.</a:t>
            </a:r>
          </a:p>
          <a:p>
            <a:pPr marL="342900" indent="-342900">
              <a:buAutoNum type="arabicPeriod"/>
            </a:pPr>
            <a:r>
              <a:rPr lang="en-CA" sz="1800" dirty="0" smtClean="0"/>
              <a:t>3. </a:t>
            </a:r>
            <a:r>
              <a:rPr lang="en-CA" sz="1800" dirty="0" err="1" smtClean="0"/>
              <a:t>Tu</a:t>
            </a:r>
            <a:r>
              <a:rPr lang="en-CA" sz="1800" dirty="0" smtClean="0"/>
              <a:t> </a:t>
            </a:r>
            <a:r>
              <a:rPr lang="en-CA" sz="1800" dirty="0" err="1" smtClean="0"/>
              <a:t>donnes</a:t>
            </a:r>
            <a:r>
              <a:rPr lang="en-CA" sz="1800" dirty="0" smtClean="0"/>
              <a:t> un </a:t>
            </a:r>
            <a:r>
              <a:rPr lang="en-CA" sz="1800" dirty="0" err="1" smtClean="0"/>
              <a:t>deuxième</a:t>
            </a:r>
            <a:r>
              <a:rPr lang="en-CA" sz="1800" dirty="0" smtClean="0"/>
              <a:t> fait.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3976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Phrase 1: </a:t>
            </a:r>
            <a:r>
              <a:rPr lang="en-CA" dirty="0" err="1" smtClean="0"/>
              <a:t>Reformule</a:t>
            </a:r>
            <a:r>
              <a:rPr lang="en-CA" dirty="0" smtClean="0"/>
              <a:t> le </a:t>
            </a:r>
            <a:r>
              <a:rPr lang="en-CA" dirty="0" err="1" smtClean="0"/>
              <a:t>sujet</a:t>
            </a:r>
            <a:r>
              <a:rPr lang="en-CA" dirty="0" smtClean="0"/>
              <a:t> principal du </a:t>
            </a:r>
            <a:r>
              <a:rPr lang="en-CA" dirty="0" err="1" smtClean="0"/>
              <a:t>texte</a:t>
            </a:r>
            <a:r>
              <a:rPr lang="en-CA" dirty="0" smtClean="0"/>
              <a:t>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Phrase 2: </a:t>
            </a:r>
            <a:r>
              <a:rPr lang="en-CA" dirty="0" err="1" smtClean="0"/>
              <a:t>Résume</a:t>
            </a:r>
            <a:r>
              <a:rPr lang="en-CA" dirty="0" smtClean="0"/>
              <a:t> les </a:t>
            </a:r>
            <a:r>
              <a:rPr lang="en-CA" dirty="0" err="1" smtClean="0"/>
              <a:t>faits</a:t>
            </a:r>
            <a:r>
              <a:rPr lang="en-CA" dirty="0" smtClean="0"/>
              <a:t> </a:t>
            </a:r>
            <a:r>
              <a:rPr lang="en-CA" dirty="0" err="1" smtClean="0"/>
              <a:t>importants</a:t>
            </a:r>
            <a:r>
              <a:rPr lang="en-CA" dirty="0" smtClean="0"/>
              <a:t> du </a:t>
            </a:r>
            <a:r>
              <a:rPr lang="en-CA" dirty="0" err="1" smtClean="0"/>
              <a:t>texte</a:t>
            </a:r>
            <a:r>
              <a:rPr lang="en-CA" dirty="0" smtClean="0"/>
              <a:t>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smtClean="0"/>
              <a:t>Phrase 3: Propose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ouverture</a:t>
            </a:r>
            <a:r>
              <a:rPr lang="en-CA" dirty="0"/>
              <a:t> </a:t>
            </a:r>
            <a:r>
              <a:rPr lang="en-CA" dirty="0" smtClean="0"/>
              <a:t>avec </a:t>
            </a:r>
            <a:r>
              <a:rPr lang="en-CA" dirty="0" err="1" smtClean="0"/>
              <a:t>l’aide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question.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94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b="1" dirty="0" smtClean="0">
                <a:solidFill>
                  <a:srgbClr val="00B0F0"/>
                </a:solidFill>
              </a:rPr>
              <a:t> </a:t>
            </a:r>
            <a:r>
              <a:rPr lang="en-CA" sz="3200" b="1" dirty="0" err="1" smtClean="0">
                <a:solidFill>
                  <a:srgbClr val="00B0F0"/>
                </a:solidFill>
              </a:rPr>
              <a:t>Développement</a:t>
            </a:r>
            <a:r>
              <a:rPr lang="en-CA" dirty="0" smtClean="0"/>
              <a:t>: 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 err="1" smtClean="0"/>
              <a:t>Premièrement</a:t>
            </a:r>
            <a:r>
              <a:rPr lang="en-CA" dirty="0" smtClean="0"/>
              <a:t>, </a:t>
            </a:r>
            <a:r>
              <a:rPr lang="en-CA" dirty="0" err="1" smtClean="0"/>
              <a:t>Deuxièmement</a:t>
            </a:r>
            <a:r>
              <a:rPr lang="en-CA" dirty="0" smtClean="0"/>
              <a:t>, Par </a:t>
            </a:r>
            <a:r>
              <a:rPr lang="en-CA" dirty="0" err="1" smtClean="0"/>
              <a:t>exemple</a:t>
            </a:r>
            <a:r>
              <a:rPr lang="en-CA" dirty="0" smtClean="0"/>
              <a:t>, De plus, </a:t>
            </a:r>
            <a:r>
              <a:rPr lang="en-CA" dirty="0" err="1" smtClean="0"/>
              <a:t>C’est</a:t>
            </a:r>
            <a:r>
              <a:rPr lang="en-CA" dirty="0" smtClean="0"/>
              <a:t>-à-dire, </a:t>
            </a:r>
            <a:r>
              <a:rPr lang="en-CA" dirty="0" err="1" smtClean="0"/>
              <a:t>Aussi</a:t>
            </a:r>
            <a:r>
              <a:rPr lang="en-CA" dirty="0" smtClean="0"/>
              <a:t>, </a:t>
            </a:r>
            <a:r>
              <a:rPr lang="en-CA" dirty="0" err="1" smtClean="0"/>
              <a:t>D’ailleurs</a:t>
            </a:r>
            <a:r>
              <a:rPr lang="en-CA" dirty="0" smtClean="0"/>
              <a:t>, En fait, En </a:t>
            </a:r>
            <a:r>
              <a:rPr lang="en-CA" dirty="0" err="1" smtClean="0"/>
              <a:t>effet</a:t>
            </a:r>
            <a:r>
              <a:rPr lang="en-CA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 </a:t>
            </a:r>
            <a:r>
              <a:rPr lang="en-CA" sz="3200" b="1" dirty="0" smtClean="0">
                <a:solidFill>
                  <a:srgbClr val="00B0F0"/>
                </a:solidFill>
              </a:rPr>
              <a:t>Conclusion:</a:t>
            </a:r>
          </a:p>
          <a:p>
            <a:pPr marL="109728" indent="0">
              <a:buNone/>
            </a:pPr>
            <a:r>
              <a:rPr lang="en-CA" dirty="0" smtClean="0"/>
              <a:t> En conclusion, </a:t>
            </a:r>
            <a:r>
              <a:rPr lang="en-CA" dirty="0" err="1" smtClean="0"/>
              <a:t>Finalement</a:t>
            </a:r>
            <a:r>
              <a:rPr lang="en-CA" dirty="0" smtClean="0"/>
              <a:t>, Pour </a:t>
            </a:r>
            <a:r>
              <a:rPr lang="en-CA" dirty="0" err="1" smtClean="0"/>
              <a:t>conclure</a:t>
            </a:r>
            <a:r>
              <a:rPr lang="en-CA" dirty="0" smtClean="0"/>
              <a:t>, Pour </a:t>
            </a:r>
            <a:r>
              <a:rPr lang="en-CA" dirty="0" err="1" smtClean="0"/>
              <a:t>terminer</a:t>
            </a:r>
            <a:r>
              <a:rPr lang="en-CA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marqueurs</a:t>
            </a:r>
            <a:r>
              <a:rPr lang="en-CA" dirty="0" smtClean="0"/>
              <a:t> de relation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584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00B0F0"/>
                </a:solidFill>
              </a:rPr>
              <a:t>Nombre de mots </a:t>
            </a:r>
            <a:r>
              <a:rPr lang="fr-CA" b="1" smtClean="0">
                <a:solidFill>
                  <a:srgbClr val="00B0F0"/>
                </a:solidFill>
              </a:rPr>
              <a:t>:  </a:t>
            </a:r>
            <a:r>
              <a:rPr lang="fr-CA" b="1" dirty="0" smtClean="0">
                <a:solidFill>
                  <a:srgbClr val="00B0F0"/>
                </a:solidFill>
              </a:rPr>
              <a:t>250 </a:t>
            </a:r>
            <a:r>
              <a:rPr lang="en-CA" b="1" dirty="0" smtClean="0">
                <a:solidFill>
                  <a:srgbClr val="00B0F0"/>
                </a:solidFill>
              </a:rPr>
              <a:t>à </a:t>
            </a:r>
            <a:r>
              <a:rPr lang="fr-CA" b="1" dirty="0" smtClean="0">
                <a:solidFill>
                  <a:srgbClr val="00B0F0"/>
                </a:solidFill>
              </a:rPr>
              <a:t>300 mots.</a:t>
            </a:r>
          </a:p>
          <a:p>
            <a:endParaRPr lang="fr-CA" dirty="0"/>
          </a:p>
          <a:p>
            <a:pPr marL="109728" indent="0">
              <a:buNone/>
            </a:pPr>
            <a:endParaRPr lang="fr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Éléments</a:t>
            </a:r>
            <a:r>
              <a:rPr lang="en-CA" dirty="0" smtClean="0"/>
              <a:t> à </a:t>
            </a:r>
            <a:r>
              <a:rPr lang="en-CA" dirty="0" err="1" smtClean="0"/>
              <a:t>inclure</a:t>
            </a:r>
            <a:r>
              <a:rPr lang="en-CA" dirty="0" smtClean="0"/>
              <a:t>: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8509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305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Wingdings</vt:lpstr>
      <vt:lpstr>Wingdings 2</vt:lpstr>
      <vt:lpstr>Wingdings 3</vt:lpstr>
      <vt:lpstr>Concourse</vt:lpstr>
      <vt:lpstr>Le texte informatif</vt:lpstr>
      <vt:lpstr>Le texte  informatif</vt:lpstr>
      <vt:lpstr>Le texte informatif répond à 6 questions:</vt:lpstr>
      <vt:lpstr>L’introduction</vt:lpstr>
      <vt:lpstr>Le dévelopement</vt:lpstr>
      <vt:lpstr>Conclusion</vt:lpstr>
      <vt:lpstr>Les marqueurs de relation</vt:lpstr>
      <vt:lpstr>Éléments à inclure: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informatif</dc:title>
  <dc:creator>Erick Tremblay</dc:creator>
  <cp:lastModifiedBy>Erick Tremblay</cp:lastModifiedBy>
  <cp:revision>29</cp:revision>
  <dcterms:created xsi:type="dcterms:W3CDTF">2013-03-22T00:56:43Z</dcterms:created>
  <dcterms:modified xsi:type="dcterms:W3CDTF">2017-10-24T17:47:40Z</dcterms:modified>
</cp:coreProperties>
</file>